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0"/>
  </p:notesMasterIdLst>
  <p:sldIdLst>
    <p:sldId id="2076139238" r:id="rId2"/>
    <p:sldId id="345" r:id="rId3"/>
    <p:sldId id="2076139231" r:id="rId4"/>
    <p:sldId id="6082" r:id="rId5"/>
    <p:sldId id="6081" r:id="rId6"/>
    <p:sldId id="6097" r:id="rId7"/>
    <p:sldId id="2076139232" r:id="rId8"/>
    <p:sldId id="2076139233" r:id="rId9"/>
    <p:sldId id="258" r:id="rId10"/>
    <p:sldId id="1737" r:id="rId11"/>
    <p:sldId id="5972" r:id="rId12"/>
    <p:sldId id="5973" r:id="rId13"/>
    <p:sldId id="6069" r:id="rId14"/>
    <p:sldId id="6071" r:id="rId15"/>
    <p:sldId id="6072" r:id="rId16"/>
    <p:sldId id="2076139234" r:id="rId17"/>
    <p:sldId id="2076139235" r:id="rId18"/>
    <p:sldId id="6087" r:id="rId19"/>
    <p:sldId id="6088" r:id="rId20"/>
    <p:sldId id="6089" r:id="rId21"/>
    <p:sldId id="6090" r:id="rId22"/>
    <p:sldId id="6091" r:id="rId23"/>
    <p:sldId id="260" r:id="rId24"/>
    <p:sldId id="2076139236" r:id="rId25"/>
    <p:sldId id="286" r:id="rId26"/>
    <p:sldId id="2076139237" r:id="rId27"/>
    <p:sldId id="266" r:id="rId28"/>
    <p:sldId id="294" r:id="rId29"/>
    <p:sldId id="297" r:id="rId30"/>
    <p:sldId id="6025" r:id="rId31"/>
    <p:sldId id="6021" r:id="rId32"/>
    <p:sldId id="6098" r:id="rId33"/>
    <p:sldId id="6031" r:id="rId34"/>
    <p:sldId id="257" r:id="rId35"/>
    <p:sldId id="259" r:id="rId36"/>
    <p:sldId id="282" r:id="rId37"/>
    <p:sldId id="256" r:id="rId38"/>
    <p:sldId id="275" r:id="rId39"/>
    <p:sldId id="284" r:id="rId40"/>
    <p:sldId id="285" r:id="rId41"/>
    <p:sldId id="293" r:id="rId42"/>
    <p:sldId id="2076139239" r:id="rId43"/>
    <p:sldId id="292" r:id="rId44"/>
    <p:sldId id="291" r:id="rId45"/>
    <p:sldId id="270" r:id="rId46"/>
    <p:sldId id="2076139240" r:id="rId47"/>
    <p:sldId id="295" r:id="rId48"/>
    <p:sldId id="3512" r:id="rId49"/>
    <p:sldId id="3513" r:id="rId50"/>
    <p:sldId id="3509" r:id="rId51"/>
    <p:sldId id="3510" r:id="rId52"/>
    <p:sldId id="3514" r:id="rId53"/>
    <p:sldId id="278" r:id="rId54"/>
    <p:sldId id="2076139226" r:id="rId55"/>
    <p:sldId id="279" r:id="rId56"/>
    <p:sldId id="280" r:id="rId57"/>
    <p:sldId id="281" r:id="rId58"/>
    <p:sldId id="2076139227" r:id="rId59"/>
    <p:sldId id="2076139220" r:id="rId60"/>
    <p:sldId id="2076139224" r:id="rId61"/>
    <p:sldId id="3508" r:id="rId62"/>
    <p:sldId id="3471" r:id="rId63"/>
    <p:sldId id="314" r:id="rId64"/>
    <p:sldId id="3507" r:id="rId65"/>
    <p:sldId id="3472" r:id="rId66"/>
    <p:sldId id="3473" r:id="rId67"/>
    <p:sldId id="3497" r:id="rId68"/>
    <p:sldId id="2076139225" r:id="rId69"/>
  </p:sldIdLst>
  <p:sldSz cx="12192000" cy="6858000"/>
  <p:notesSz cx="6858000" cy="9144000"/>
  <p:embeddedFontLst>
    <p:embeddedFont>
      <p:font typeface="Bahnschrift" panose="020B0502040204020203" pitchFamily="34" charset="0"/>
      <p:regular r:id="rId71"/>
      <p:bold r:id="rId72"/>
    </p:embeddedFont>
    <p:embeddedFont>
      <p:font typeface="Bahnschrift Light" panose="020B0502040204020203" pitchFamily="34" charset="0"/>
      <p:regular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Franklin Gothic Book" panose="020B0503020102020204" pitchFamily="34" charset="0"/>
      <p:regular r:id="rId78"/>
      <p:italic r:id="rId79"/>
    </p:embeddedFont>
    <p:embeddedFont>
      <p:font typeface="NeuzeitGro" panose="00000500000000000000" pitchFamily="50" charset="0"/>
      <p:regular r:id="rId80"/>
      <p:bold r:id="rId81"/>
    </p:embeddedFont>
    <p:embeddedFont>
      <p:font typeface="NeuzeitGroLig" panose="00000400000000000000" pitchFamily="50" charset="0"/>
      <p:regular r:id="rId82"/>
    </p:embeddedFont>
    <p:embeddedFont>
      <p:font typeface="SuzukiPRORegular" panose="020B0506040000020004" pitchFamily="34" charset="0"/>
      <p:regular r:id="rId83"/>
      <p:bold r:id="rId84"/>
      <p:italic r:id="rId85"/>
      <p:boldItalic r:id="rId86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F9F9"/>
    <a:srgbClr val="F8705E"/>
    <a:srgbClr val="1D1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533"/>
  </p:normalViewPr>
  <p:slideViewPr>
    <p:cSldViewPr snapToObjects="1" showGuides="1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84" Type="http://schemas.openxmlformats.org/officeDocument/2006/relationships/font" Target="fonts/font14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1T14:40:18.1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2,'170'-1,"190"3,-188 10,65 2,-208-14,8-1,-1 1,1 2,0 2,-1 1,42 12,37 26,-96-36,-1 1,27 16,-26-13,42 18,-40-23,0 0,0-2,1 0,33 1,92-5,-75-2,4 0,109 4,-41 21,-132-22,0 0,-1 1,18 5,-14-2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1T14:40:26.4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0 225,'6'0,"0"-1,0 0,0-1,0 1,0-1,0 0,6-4,13-4,33-5,0 2,1 3,60-3,-54 2,-45 7,0 1,22-1,-17 2,0-2,0 0,-1-2,1 0,26-12,27-7,-63 22,1 0,0 1,25 0,-29 3,0-2,-1 1,1-2,0 0,0 0,-1-1,19-7,-14 4,1 0,-1 1,1 0,0 1,0 1,27-1,109 5,-67 2,311-3,-373 1,1 2,28 5,-26-3,41 3,-19-4,0 2,70 19,-75-15,2 1,-27-6,0 0,0-2,23 2,-20-4,35 4,-39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1T14:40:40.7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1,'1505'0,"-1484"0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1T14:40:43.8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1 224,'65'-1,"267"7,-248 0,158 31,56 32,-253-63,1-2,-1-2,66-5,-15 0,664 3,-724-2,50-8,17-2,427 9,-273 6,-221-6,0 0,68-17,-1 0,206-36,8-11,-276 57,42-6,-57 12,0-1,-1-1,1-1,-1-1,0-1,32-18,-41 18,0 0,0 2,1-1,0 2,1 0,-1 2,1 0,0 0,0 2,0 0,30 1,199 3,-241-1,-1-1,1 1,-1 0,1 0,-1 1,0-1,0 1,0 1,0-1,0 1,6 3,0 2,-1 0,0 1,15 15,-24-23,0 0,0 0,0 1,0-1,0 0,-1 0,1 1,0-1,-1 0,1 1,0-1,-1 1,0-1,1 1,-1-1,0 1,0-1,0 1,0-1,0 1,0-1,0 1,0-1,-1 1,1-1,0 0,-1 1,0-1,1 1,-1-1,0 0,0 1,1-1,-1 0,0 0,0 0,0 0,0 0,-1 0,-1 2,-11 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1T14:40:45.9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2291 0,'-22'2,"-1"1,1 0,-37 11,-13 2,27-8,-32 5,-101 4,154-17,1 1,-1 1,1 1,0 1,0 1,0 2,-31 12,34-12,0-1,0-1,0 0,-1-2,1 0,-39 0,14-1,30 0,-1 1,1 1,0 0,1 0,-1 2,-15 8,16-8,0 1,0-2,0 0,-1-1,0 0,-24 2,-263-6,134-2,65 4,-113-5,190 0,-1-2,-34-11,39 9,0 2,-1 0,-43-3,18 8,27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1T14:40:55.3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484 5,'-142'123,"96"-76,-67 93,24-27,81-104,1 1,0 0,1 1,0 0,1 0,0 0,-6 20,2 5,-4 44,0-6,13-73,-1 1,1 0,-1-1,1 1,-1 0,1 0,0-1,0 1,0 0,0 0,0 0,0-1,0 1,1 0,-1 0,1-1,-1 1,1 0,0-1,1 4,1-4,-1-1,0 1,1-1,-1 1,1-1,-1 0,1 0,-1 0,1 0,-1-1,0 1,1-1,-1 1,1-1,-1 0,0 0,4-2,241-98,-55 20,64-13,209-87,-425 165,0 2,1 1,60-9,131-9,-119 19,-62 6,-18 3,1-2,-1-1,42-13,-8-9,-45 18,-1 1,1 1,28-6,-50 14,1 0,-1-1,1 1,0 0,-1 0,1 0,-1-1,1 1,0 0,-1 0,1 0,-1 0,1 0,0 0,-1 0,1 0,-1 0,1 0,0 1,-1-1,1 0,-1 0,1 1,0-1,-1 0,1 0,-1 1,1-1,-1 1,1-1,-1 1,0-1,1 0,-1 1,1 0,-1 1,-1-1,1 1,-1-1,1 0,-1 1,1-1,-1 0,0 1,0-1,0 0,0 0,0 0,0 0,0 0,-2 2,-36 27,-1-2,-86 46,71-43,-85 46,22-13,-146 106,161-95,-84 67,153-111,-25 20,53-47,0 0,0 0,-1 0,1-1,-1 0,0 0,-13 3,7-7,13-7,18-15,5 1,0 0,2 2,47-31,93-43,-101 59,132-66,233-87,-29 49,-305 113,1 4,128-12,-42 2,-14 2,266-26,-409 53,-15 1,-1 0,1 1,0 0,0 1,0 0,0 1,0 0,16 3,-25-3,0-1,-1 0,1 0,0 1,-1-1,1 0,0 1,-1-1,1 1,0-1,-1 1,1-1,-1 1,1-1,-1 1,1 0,-1-1,1 1,-1 0,0-1,1 1,-1 0,0 0,0-1,1 1,-1 0,0 0,0 0,0 1,-1 0,1 0,-1 0,1-1,-1 1,0 0,0-1,1 1,-1 0,0-1,-3 3,-3 5,-1-1,-1 0,-9 7,15-13,-228 155,157-111,-120 96,146-107,35-26,1 0,0 0,-16 16,28-25,0 1,-1-1,1 0,0 1,-1-1,1 0,0 1,0-1,-1 1,1-1,0 0,0 1,0-1,0 1,0-1,-1 1,1-1,0 1,0-1,0 1,0-1,0 0,0 1,1-1,-1 1,0-1,0 1,0-1,0 0,0 1,1-1,-1 1,0-1,0 0,1 1,-1-1,0 0,1 1,-1-1,0 0,1 1,-1-1,0 0,1 0,-1 1,1-1,-1 0,0 0,1 0,-1 0,1 1,-1-1,1 0,-1 0,1 0,32 5,-29-5,40 3,1-3,-1-1,0-2,1-2,-1-2,-1-2,0-2,67-26,139-67,-141 57,-39 22,128-30,-149 43,3 0,2 2,95-5,-120 14,1 2,0 0,-1 2,0 1,0 2,51 15,-73-19,-1 1,1-1,-1 1,1 0,-1 0,0 0,0 1,-1 0,1 0,-1 0,1 1,-1-1,4 7,-6-7,0 0,-1 0,1 0,0 0,-1 1,0-1,0 1,-1-1,1 0,-1 1,0-1,0 1,0-1,-1 1,1-1,-1 1,0-1,-3 6,2-2,-1-1,0 0,0 0,-1-1,0 1,0-1,0 1,-1-1,0-1,0 1,-1-1,0 0,0 0,0 0,0-1,-1 0,1 0,-1-1,0 0,0 0,-11 3,-2-1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1T14:44:56.5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2,'178'-2,"260"7,-330 1,0 5,108 26,28 40,-114-32,-108-39,1 0,0-2,47 3,72-8,18 1,291 20,-174-20,-256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88C94-DB39-8B43-819A-DC9823D5974D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B86F9-C156-344D-AEFC-5BCEB8A78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54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60650" y="503238"/>
            <a:ext cx="4459288" cy="2509837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ea typeface="ＭＳ Ｐゴシック" pitchFamily="3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452" indent="-28363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542" indent="-226908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8359" indent="-226908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2175" indent="-226908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5992" indent="-2269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9809" indent="-2269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3625" indent="-2269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7442" indent="-2269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10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CA618-601A-48D0-AADA-A09BA1483C50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Sans" charset="0"/>
                <a:ea typeface="ＭＳ Ｐゴシック" pitchFamily="34" charset="-128"/>
                <a:cs typeface="+mn-cs"/>
              </a:rPr>
              <a:pPr marL="0" marR="0" lvl="0" indent="0" algn="r" defTabSz="9110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Sans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311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Uitspraak van Darwin. Het gaat er niet om dat je kan veranderen.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9865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270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43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98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Mensen voegen meer waarde toe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050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26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2831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Van een dealer worden we een platformbedrijf = digital first in alles wat we doen = </a:t>
            </a:r>
            <a:br>
              <a:rPr lang="nl-NL" dirty="0">
                <a:latin typeface="Signika" pitchFamily="2" charset="0"/>
                <a:ea typeface="Calibri" panose="020F0502020204030204" pitchFamily="34" charset="0"/>
              </a:rPr>
            </a:br>
            <a:r>
              <a:rPr lang="nl-NL" u="sng" dirty="0">
                <a:latin typeface="Signika" pitchFamily="2" charset="0"/>
                <a:ea typeface="Calibri" panose="020F0502020204030204" pitchFamily="34" charset="0"/>
              </a:rPr>
              <a:t>denken vanuit </a:t>
            </a:r>
            <a:r>
              <a:rPr lang="nl-NL" u="sng" dirty="0" err="1">
                <a:latin typeface="Signika" pitchFamily="2" charset="0"/>
                <a:ea typeface="Calibri" panose="020F0502020204030204" pitchFamily="34" charset="0"/>
              </a:rPr>
              <a:t>soll</a:t>
            </a:r>
            <a:r>
              <a:rPr lang="nl-NL" u="sng" dirty="0">
                <a:latin typeface="Signika" pitchFamily="2" charset="0"/>
                <a:ea typeface="Calibri" panose="020F0502020204030204" pitchFamily="34" charset="0"/>
              </a:rPr>
              <a:t> &amp; denken vanuit klantproces.</a:t>
            </a:r>
            <a:br>
              <a:rPr lang="nl-NL" u="sng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Veel minder: mensen &amp; vestigingen &amp; niet geautomatiseerde handelingen</a:t>
            </a:r>
            <a:br>
              <a:rPr lang="nl-NL" dirty="0">
                <a:latin typeface="Signika" pitchFamily="2" charset="0"/>
                <a:ea typeface="Calibri" panose="020F0502020204030204" pitchFamily="34" charset="0"/>
              </a:rPr>
            </a:b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Veel meer: last </a:t>
            </a:r>
            <a:r>
              <a:rPr lang="nl-NL" dirty="0" err="1">
                <a:latin typeface="Signika" pitchFamily="2" charset="0"/>
                <a:ea typeface="Calibri" panose="020F0502020204030204" pitchFamily="34" charset="0"/>
              </a:rPr>
              <a:t>mile</a:t>
            </a: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 </a:t>
            </a:r>
            <a:r>
              <a:rPr lang="nl-NL" dirty="0" err="1">
                <a:latin typeface="Signika" pitchFamily="2" charset="0"/>
                <a:ea typeface="Calibri" panose="020F0502020204030204" pitchFamily="34" charset="0"/>
              </a:rPr>
              <a:t>logistics</a:t>
            </a: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, grote (</a:t>
            </a:r>
            <a:r>
              <a:rPr lang="nl-NL" dirty="0" err="1">
                <a:latin typeface="Signika" pitchFamily="2" charset="0"/>
                <a:ea typeface="Calibri" panose="020F0502020204030204" pitchFamily="34" charset="0"/>
              </a:rPr>
              <a:t>repair</a:t>
            </a: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)vestigingen en sales- services </a:t>
            </a:r>
            <a:r>
              <a:rPr lang="nl-NL" dirty="0" err="1">
                <a:latin typeface="Signika" pitchFamily="2" charset="0"/>
                <a:ea typeface="Calibri" panose="020F0502020204030204" pitchFamily="34" charset="0"/>
              </a:rPr>
              <a:t>fee’s</a:t>
            </a: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 als inkomsten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45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Van een dealer worden we een platformbedrijf = digital first in alles wat we doen = </a:t>
            </a:r>
            <a:br>
              <a:rPr lang="nl-NL" dirty="0">
                <a:latin typeface="Signika" pitchFamily="2" charset="0"/>
                <a:ea typeface="Calibri" panose="020F0502020204030204" pitchFamily="34" charset="0"/>
              </a:rPr>
            </a:br>
            <a:r>
              <a:rPr lang="nl-NL" u="sng" dirty="0">
                <a:latin typeface="Signika" pitchFamily="2" charset="0"/>
                <a:ea typeface="Calibri" panose="020F0502020204030204" pitchFamily="34" charset="0"/>
              </a:rPr>
              <a:t>denken vanuit </a:t>
            </a:r>
            <a:r>
              <a:rPr lang="nl-NL" u="sng" dirty="0" err="1">
                <a:latin typeface="Signika" pitchFamily="2" charset="0"/>
                <a:ea typeface="Calibri" panose="020F0502020204030204" pitchFamily="34" charset="0"/>
              </a:rPr>
              <a:t>soll</a:t>
            </a:r>
            <a:r>
              <a:rPr lang="nl-NL" u="sng" dirty="0">
                <a:latin typeface="Signika" pitchFamily="2" charset="0"/>
                <a:ea typeface="Calibri" panose="020F0502020204030204" pitchFamily="34" charset="0"/>
              </a:rPr>
              <a:t> &amp; denken vanuit klantproces.</a:t>
            </a:r>
            <a:br>
              <a:rPr lang="nl-NL" u="sng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Veel minder: mensen &amp; vestigingen &amp; niet geautomatiseerde handelingen</a:t>
            </a:r>
            <a:br>
              <a:rPr lang="nl-NL" dirty="0">
                <a:latin typeface="Signika" pitchFamily="2" charset="0"/>
                <a:ea typeface="Calibri" panose="020F0502020204030204" pitchFamily="34" charset="0"/>
              </a:rPr>
            </a:b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Veel meer: last </a:t>
            </a:r>
            <a:r>
              <a:rPr lang="nl-NL" dirty="0" err="1">
                <a:latin typeface="Signika" pitchFamily="2" charset="0"/>
                <a:ea typeface="Calibri" panose="020F0502020204030204" pitchFamily="34" charset="0"/>
              </a:rPr>
              <a:t>mile</a:t>
            </a: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 </a:t>
            </a:r>
            <a:r>
              <a:rPr lang="nl-NL" dirty="0" err="1">
                <a:latin typeface="Signika" pitchFamily="2" charset="0"/>
                <a:ea typeface="Calibri" panose="020F0502020204030204" pitchFamily="34" charset="0"/>
              </a:rPr>
              <a:t>logistics</a:t>
            </a: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, grote (</a:t>
            </a:r>
            <a:r>
              <a:rPr lang="nl-NL" dirty="0" err="1">
                <a:latin typeface="Signika" pitchFamily="2" charset="0"/>
                <a:ea typeface="Calibri" panose="020F0502020204030204" pitchFamily="34" charset="0"/>
              </a:rPr>
              <a:t>repair</a:t>
            </a: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)vestigingen en sales- services </a:t>
            </a:r>
            <a:r>
              <a:rPr lang="nl-NL" dirty="0" err="1">
                <a:latin typeface="Signika" pitchFamily="2" charset="0"/>
                <a:ea typeface="Calibri" panose="020F0502020204030204" pitchFamily="34" charset="0"/>
              </a:rPr>
              <a:t>fee’s</a:t>
            </a:r>
            <a:r>
              <a:rPr lang="nl-NL" dirty="0">
                <a:latin typeface="Signika" pitchFamily="2" charset="0"/>
                <a:ea typeface="Calibri" panose="020F0502020204030204" pitchFamily="34" charset="0"/>
              </a:rPr>
              <a:t> als inkomsten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567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5877F8-4E01-4C62-B6E5-198631E478B6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84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Uitleggen dat samenvoeging Opel en Peugeot alleen gaat plaatsvinden in Groot Rotterdam en het Westland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In West Brabant en Zeeland al gezocht naar synergie voordelen binnen </a:t>
            </a:r>
            <a:r>
              <a:rPr lang="nl-NL" dirty="0" err="1"/>
              <a:t>Louwman</a:t>
            </a:r>
            <a:r>
              <a:rPr lang="nl-NL" dirty="0"/>
              <a:t> zonder Opel. (Peugeot Terneuzen samen met Mercedes en KIA / Peugeot Goes samen met KIA / Peugeot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Breda zal gaan verhuizen naar een ander pand binnen Breda. Het huidige Peugeot pand in Breda wordt een </a:t>
            </a:r>
            <a:r>
              <a:rPr lang="nl-NL" dirty="0" err="1"/>
              <a:t>multi</a:t>
            </a:r>
            <a:r>
              <a:rPr lang="nl-NL" dirty="0"/>
              <a:t>-merk pand. De datum voor de verhuizing is verplaatst naar </a:t>
            </a:r>
            <a:r>
              <a:rPr lang="nl-NL"/>
              <a:t>15 november.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8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Huidige situatie in Groot Rotterdam en het Westland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284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Nieuwe situatie heeft inmiddels de instemming van de ondernemingsraad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Door aflopende huurcontracten is er een korte voorbereidingstijd -&gt; hiervoor vraag ik jullie begrip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8 augustus laatste werkdag Peugeot pand Schiedam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22 augustus laatste werkdag Peugeot pand </a:t>
            </a:r>
            <a:r>
              <a:rPr lang="nl-NL" dirty="0" err="1"/>
              <a:t>Autolettestraat</a:t>
            </a:r>
            <a:r>
              <a:rPr lang="nl-NL" dirty="0"/>
              <a:t> Rotterdam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Datum sluiting pand Peugeot Naaldwijk </a:t>
            </a:r>
            <a:r>
              <a:rPr lang="nl-NL" dirty="0" err="1"/>
              <a:t>nnb</a:t>
            </a:r>
            <a:r>
              <a:rPr lang="nl-NL" dirty="0"/>
              <a:t>, waarschijnlijk oktober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Datum sluiting pand Opel Spijkenisse </a:t>
            </a:r>
            <a:r>
              <a:rPr lang="nl-NL" dirty="0" err="1"/>
              <a:t>nnb</a:t>
            </a:r>
            <a:r>
              <a:rPr lang="nl-NL" dirty="0"/>
              <a:t>, waarschijnlijk Q4 2022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734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8594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3240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534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B86F9-C156-344D-AEFC-5BCEB8A78B01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41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louwman.nl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titel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F97EA19F-A184-5340-82D8-F34907D771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408" y="546"/>
            <a:ext cx="11424592" cy="6165304"/>
          </a:xfrm>
          <a:custGeom>
            <a:avLst/>
            <a:gdLst>
              <a:gd name="connsiteX0" fmla="*/ 0 w 11424592"/>
              <a:gd name="connsiteY0" fmla="*/ 0 h 6165304"/>
              <a:gd name="connsiteX1" fmla="*/ 10040292 w 11424592"/>
              <a:gd name="connsiteY1" fmla="*/ 0 h 6165304"/>
              <a:gd name="connsiteX2" fmla="*/ 10040292 w 11424592"/>
              <a:gd name="connsiteY2" fmla="*/ 691604 h 6165304"/>
              <a:gd name="connsiteX3" fmla="*/ 11424592 w 11424592"/>
              <a:gd name="connsiteY3" fmla="*/ 691604 h 6165304"/>
              <a:gd name="connsiteX4" fmla="*/ 11424592 w 11424592"/>
              <a:gd name="connsiteY4" fmla="*/ 6165304 h 6165304"/>
              <a:gd name="connsiteX5" fmla="*/ 0 w 11424592"/>
              <a:gd name="connsiteY5" fmla="*/ 6165304 h 6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24592" h="6165304">
                <a:moveTo>
                  <a:pt x="0" y="0"/>
                </a:moveTo>
                <a:lnTo>
                  <a:pt x="10040292" y="0"/>
                </a:lnTo>
                <a:lnTo>
                  <a:pt x="10040292" y="691604"/>
                </a:lnTo>
                <a:lnTo>
                  <a:pt x="11424592" y="691604"/>
                </a:lnTo>
                <a:lnTo>
                  <a:pt x="11424592" y="6165304"/>
                </a:lnTo>
                <a:lnTo>
                  <a:pt x="0" y="61653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D1330B-E663-1440-928B-67396A4A74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51" y="3135300"/>
            <a:ext cx="10613898" cy="58740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pic>
        <p:nvPicPr>
          <p:cNvPr id="13" name="Afbeelding 12">
            <a:hlinkClick r:id="rId2"/>
            <a:extLst>
              <a:ext uri="{FF2B5EF4-FFF2-40B4-BE49-F238E27FC236}">
                <a16:creationId xmlns:a16="http://schemas.microsoft.com/office/drawing/2014/main" id="{037B8148-C1B1-1A46-AE86-C4B439708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700" y="0"/>
            <a:ext cx="13843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70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1C917F6-96B4-6940-B828-CF1C367C9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2041" cy="345571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afbeelding 2">
            <a:extLst>
              <a:ext uri="{FF2B5EF4-FFF2-40B4-BE49-F238E27FC236}">
                <a16:creationId xmlns:a16="http://schemas.microsoft.com/office/drawing/2014/main" id="{5F6BFB5D-5287-C341-9198-467B44DC741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3455719"/>
            <a:ext cx="6092041" cy="342900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A6AC8599-2812-FD41-B501-12D0196ADB3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099961" y="26720"/>
            <a:ext cx="6088080" cy="340821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88E5EF93-8D78-9F48-94A8-6D8B2E981A88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2041" y="3455718"/>
            <a:ext cx="6096000" cy="340821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157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F5151-DEF6-524A-9F6D-6A4872CD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7596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ED313424-4184-0E4D-8EC8-CF45F4BFAE8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020267"/>
            <a:ext cx="10515600" cy="5145583"/>
          </a:xfr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2BA9BE-D5C8-9649-941C-09940069B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62" y="6356350"/>
            <a:ext cx="11234738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742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F5151-DEF6-524A-9F6D-6A4872CD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7596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grafiek 5">
            <a:extLst>
              <a:ext uri="{FF2B5EF4-FFF2-40B4-BE49-F238E27FC236}">
                <a16:creationId xmlns:a16="http://schemas.microsoft.com/office/drawing/2014/main" id="{68A950F5-4135-924E-822D-0C1BE509687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020267"/>
            <a:ext cx="10515600" cy="5145583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5" name="Tijdelijke aanduiding voor voettekst 5">
            <a:extLst>
              <a:ext uri="{FF2B5EF4-FFF2-40B4-BE49-F238E27FC236}">
                <a16:creationId xmlns:a16="http://schemas.microsoft.com/office/drawing/2014/main" id="{0D467040-F686-0741-85BE-73E57AFB7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62" y="6356350"/>
            <a:ext cx="11234738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6937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2x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F5151-DEF6-524A-9F6D-6A4872CD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7596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grafiek 5">
            <a:extLst>
              <a:ext uri="{FF2B5EF4-FFF2-40B4-BE49-F238E27FC236}">
                <a16:creationId xmlns:a16="http://schemas.microsoft.com/office/drawing/2014/main" id="{68A950F5-4135-924E-822D-0C1BE509687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020267"/>
            <a:ext cx="5185792" cy="5145583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5" name="Tijdelijke aanduiding voor grafiek 5">
            <a:extLst>
              <a:ext uri="{FF2B5EF4-FFF2-40B4-BE49-F238E27FC236}">
                <a16:creationId xmlns:a16="http://schemas.microsoft.com/office/drawing/2014/main" id="{A48A1F0C-2A2E-8342-BDFC-0991FF60F42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82096" y="1020267"/>
            <a:ext cx="5185792" cy="5145583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7" name="Tijdelijke aanduiding voor voettekst 5">
            <a:extLst>
              <a:ext uri="{FF2B5EF4-FFF2-40B4-BE49-F238E27FC236}">
                <a16:creationId xmlns:a16="http://schemas.microsoft.com/office/drawing/2014/main" id="{19FD3953-9E14-634D-85AC-0FBBB7E5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62" y="6356350"/>
            <a:ext cx="11234738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767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F5151-DEF6-524A-9F6D-6A4872CD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7596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2" name="Tijdelijke aanduiding voor voettekst 5">
            <a:extLst>
              <a:ext uri="{FF2B5EF4-FFF2-40B4-BE49-F238E27FC236}">
                <a16:creationId xmlns:a16="http://schemas.microsoft.com/office/drawing/2014/main" id="{A4EA4BC0-3ACA-404B-8C81-A10F0F9E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62" y="6356350"/>
            <a:ext cx="11234738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4933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D1D68-031F-E04C-A8AC-C7BBBDBF3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3925D76-5E06-DE47-8A5C-7E6787968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C8C863-65EC-0043-A58E-1E676372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9C0A-51C5-D843-972A-7F1641698453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08F2A6-CED0-7B4E-8250-55582C1A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0D0837-7294-AF4E-B503-9314AFFF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71CF-BCE2-014E-9182-85353F1411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416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68412"/>
            <a:ext cx="11278800" cy="4645025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B29BD-B1EF-4169-AC9C-0ECC3A2F4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D303E3-F4F6-44EB-B27B-54033F89B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745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CCBEA-9EEC-9B4B-9D0A-49AE70A4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2DA095-202E-DB49-8962-A92C81AF1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A25165-C677-094F-81BA-05EB2D85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2DE-B64B-544F-BFBD-CC1A4DB322B1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1114B5-AC2E-5643-AA8E-B7CE2CE1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7914F5-B9DD-9643-B06F-03BEE11D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F4B2F-9C5A-F348-A05B-88BB35B43E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092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861D40C-E619-4E3B-83E9-7EF18D6D87C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092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>
            <a:spLocks noGrp="1"/>
          </p:cNvSpPr>
          <p:nvPr>
            <p:ph idx="11"/>
          </p:nvPr>
        </p:nvSpPr>
        <p:spPr>
          <a:xfrm>
            <a:off x="720001" y="2428870"/>
            <a:ext cx="9186027" cy="4071967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buClr>
                <a:srgbClr val="2B2F5F"/>
              </a:buClr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2B2F5F"/>
              </a:buClr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2B2F5F"/>
              </a:buClr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2B2F5F"/>
              </a:buClr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4pPr>
            <a:lvl5pPr>
              <a:buClr>
                <a:srgbClr val="2B2F5F"/>
              </a:buClr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571481"/>
            <a:ext cx="9144064" cy="42862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/>
          </p:nvPr>
        </p:nvSpPr>
        <p:spPr>
          <a:xfrm>
            <a:off x="720000" y="1836000"/>
            <a:ext cx="9144000" cy="28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000" b="1">
                <a:solidFill>
                  <a:srgbClr val="008AAA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008AAA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rgbClr val="008AAA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rgbClr val="008AAA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rgbClr val="008AA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4065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FDBC1E83-CED7-B94D-BB34-2FA2D5C329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67408 w 12192000"/>
              <a:gd name="connsiteY1" fmla="*/ 0 h 6858000"/>
              <a:gd name="connsiteX2" fmla="*/ 767408 w 12192000"/>
              <a:gd name="connsiteY2" fmla="*/ 6176963 h 6858000"/>
              <a:gd name="connsiteX3" fmla="*/ 12192000 w 12192000"/>
              <a:gd name="connsiteY3" fmla="*/ 6176963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67408" y="0"/>
                </a:lnTo>
                <a:lnTo>
                  <a:pt x="767408" y="6176963"/>
                </a:lnTo>
                <a:lnTo>
                  <a:pt x="12192000" y="6176963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Voeg</a:t>
            </a:r>
          </a:p>
          <a:p>
            <a:r>
              <a:rPr lang="nl-NL" dirty="0"/>
              <a:t>Afbeelding</a:t>
            </a:r>
          </a:p>
          <a:p>
            <a:r>
              <a:rPr lang="nl-NL" dirty="0"/>
              <a:t>toe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4DD0BDA-15EF-E442-9159-B5A34FCB2A95}"/>
              </a:ext>
            </a:extLst>
          </p:cNvPr>
          <p:cNvSpPr/>
          <p:nvPr userDrawn="1"/>
        </p:nvSpPr>
        <p:spPr>
          <a:xfrm>
            <a:off x="767408" y="0"/>
            <a:ext cx="11424592" cy="6176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4EAC82-C273-614F-B701-0AA980EE4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288" y="365125"/>
            <a:ext cx="10515600" cy="7596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24CCFF-C234-864A-B562-C0BD336F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904" y="1825625"/>
            <a:ext cx="4586064" cy="4351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252F04-2319-9543-9134-58863B4B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62" y="6356350"/>
            <a:ext cx="5976937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80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blauw t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B8D99-5C39-9744-8E74-BFC5F48A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14290"/>
            <a:ext cx="10515600" cy="629419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4B634E6-743A-9D46-B067-402F48C679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3746802"/>
            <a:ext cx="10515600" cy="5032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2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0610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afbeelding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A711883D-4483-1649-AC84-9A10999C19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7408" y="0"/>
            <a:ext cx="11424592" cy="616585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4B634E6-743A-9D46-B067-402F48C679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3746802"/>
            <a:ext cx="10515600" cy="5032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 marL="446087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2"/>
            <a:r>
              <a:rPr lang="nl-NL" dirty="0"/>
              <a:t>Klik om stijl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FB8D99-5C39-9744-8E74-BFC5F48A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14290"/>
            <a:ext cx="10515600" cy="629419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191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 + inpu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35532F42-AEA7-864C-BFD9-0816BD3157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D35699-A796-1245-965E-C0675170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024" y="365125"/>
            <a:ext cx="5879976" cy="7596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17C2A4E-41B8-2943-9EA7-97A57A5B3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825625"/>
            <a:ext cx="5041776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E36FCC-D2A4-364C-9680-164B4911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62" y="6356350"/>
            <a:ext cx="11234738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360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put links +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35532F42-AEA7-864C-BFD9-0816BD3157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0"/>
            <a:ext cx="6096000" cy="6858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D35699-A796-1245-965E-C0675170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39" y="365125"/>
            <a:ext cx="5688631" cy="7596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17C2A4E-41B8-2943-9EA7-97A57A5B3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539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voettekst 5">
            <a:extLst>
              <a:ext uri="{FF2B5EF4-FFF2-40B4-BE49-F238E27FC236}">
                <a16:creationId xmlns:a16="http://schemas.microsoft.com/office/drawing/2014/main" id="{BBC9B920-CD99-9145-A746-E3AD020F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62" y="6356350"/>
            <a:ext cx="11234738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620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1CC619-D97A-8845-B435-5BA430E84E9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B78560-CB38-294D-822A-3E166DBFE6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E1C6A33-145E-4A40-993F-70A2438CE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32C0669-B30B-D34D-AE26-C59F16800DD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CA9ED3C-9374-5445-AB9F-AC1C54609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voettekst 5">
            <a:extLst>
              <a:ext uri="{FF2B5EF4-FFF2-40B4-BE49-F238E27FC236}">
                <a16:creationId xmlns:a16="http://schemas.microsoft.com/office/drawing/2014/main" id="{662F29A1-3CE2-F94A-8CCC-A9E365FE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62" y="6356350"/>
            <a:ext cx="11234738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047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F5151-DEF6-524A-9F6D-6A4872CD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7596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5">
            <a:extLst>
              <a:ext uri="{FF2B5EF4-FFF2-40B4-BE49-F238E27FC236}">
                <a16:creationId xmlns:a16="http://schemas.microsoft.com/office/drawing/2014/main" id="{AEE81A13-1729-884E-92CC-D68048F3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62" y="6356350"/>
            <a:ext cx="11234738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464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afbeeldingen + 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5568CF62-A127-7844-A5F6-49A88AAEC0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6019800" cy="22788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3F7951B-764C-7643-B220-6B9CDC274F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91937"/>
            <a:ext cx="6019800" cy="22788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4F797052-CE29-DA45-A6B5-321FF054B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83875"/>
            <a:ext cx="6019800" cy="22788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F9A607-F874-EA44-864D-8AD1C70A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908050"/>
            <a:ext cx="3932237" cy="952798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EC5096-9A98-B543-8DEE-960724D2D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056" y="1967577"/>
            <a:ext cx="5591944" cy="41982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voettekst 5">
            <a:extLst>
              <a:ext uri="{FF2B5EF4-FFF2-40B4-BE49-F238E27FC236}">
                <a16:creationId xmlns:a16="http://schemas.microsoft.com/office/drawing/2014/main" id="{76FD7D67-45F9-244B-AC05-4AC57B45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62" y="6356350"/>
            <a:ext cx="11234738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401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3D81057-1957-E34A-9322-7C86C5F3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1112EA-FE68-B947-8D71-D724AD111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niveau.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173445CC-C861-3D4C-98F6-22006AF87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062" y="6356350"/>
            <a:ext cx="59769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euzeitGro" pitchFamily="2" charset="77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889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61" r:id="rId6"/>
    <p:sldLayoutId id="2147483653" r:id="rId7"/>
    <p:sldLayoutId id="2147483654" r:id="rId8"/>
    <p:sldLayoutId id="2147483656" r:id="rId9"/>
    <p:sldLayoutId id="2147483657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NeuzeitGro" pitchFamily="2" charset="77"/>
          <a:ea typeface="+mn-ea"/>
          <a:cs typeface="+mn-cs"/>
        </a:defRPr>
      </a:lvl1pPr>
      <a:lvl2pPr marL="47625" indent="-36513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None/>
        <a:tabLst/>
        <a:defRPr sz="1600" b="1" i="0" kern="1200">
          <a:solidFill>
            <a:schemeClr val="tx1"/>
          </a:solidFill>
          <a:latin typeface="NeuzeitGro" pitchFamily="2" charset="77"/>
          <a:ea typeface="+mn-ea"/>
          <a:cs typeface="+mn-cs"/>
        </a:defRPr>
      </a:lvl2pPr>
      <a:lvl3pPr marL="6762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NeuzeitGro" pitchFamily="2" charset="77"/>
          <a:ea typeface="+mn-ea"/>
          <a:cs typeface="+mn-cs"/>
        </a:defRPr>
      </a:lvl3pPr>
      <a:lvl4pPr marL="1371600" indent="-13604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600" b="0" i="0" kern="1200">
          <a:solidFill>
            <a:schemeClr val="tx1"/>
          </a:solidFill>
          <a:latin typeface="NeuzeitGroLig" pitchFamily="2" charset="77"/>
          <a:ea typeface="+mn-ea"/>
          <a:cs typeface="+mn-cs"/>
        </a:defRPr>
      </a:lvl4pPr>
      <a:lvl5pPr marL="1828800" indent="-1817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600" b="0" i="0" kern="1200">
          <a:solidFill>
            <a:schemeClr val="tx1"/>
          </a:solidFill>
          <a:latin typeface="NeuzeitGroLig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527" userDrawn="1">
          <p15:clr>
            <a:srgbClr val="F26B43"/>
          </p15:clr>
        </p15:guide>
        <p15:guide id="3" pos="483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26" Type="http://schemas.openxmlformats.org/officeDocument/2006/relationships/image" Target="../media/image38.jpeg"/><Relationship Id="rId3" Type="http://schemas.openxmlformats.org/officeDocument/2006/relationships/image" Target="../media/image15.jpe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10" Type="http://schemas.openxmlformats.org/officeDocument/2006/relationships/image" Target="../media/image22.jp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4.png"/><Relationship Id="rId27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41.jpeg"/><Relationship Id="rId21" Type="http://schemas.openxmlformats.org/officeDocument/2006/relationships/image" Target="../media/image57.sv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microsoft.com/office/2007/relationships/hdphoto" Target="../media/hdphoto2.wdp"/><Relationship Id="rId25" Type="http://schemas.openxmlformats.org/officeDocument/2006/relationships/image" Target="../media/image61.jpeg"/><Relationship Id="rId2" Type="http://schemas.openxmlformats.org/officeDocument/2006/relationships/image" Target="../media/image40.png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24" Type="http://schemas.openxmlformats.org/officeDocument/2006/relationships/image" Target="../media/image60.png"/><Relationship Id="rId5" Type="http://schemas.openxmlformats.org/officeDocument/2006/relationships/image" Target="../media/image43.jpeg"/><Relationship Id="rId15" Type="http://schemas.microsoft.com/office/2007/relationships/hdphoto" Target="../media/hdphoto1.wdp"/><Relationship Id="rId23" Type="http://schemas.openxmlformats.org/officeDocument/2006/relationships/image" Target="../media/image59.jpeg"/><Relationship Id="rId28" Type="http://schemas.openxmlformats.org/officeDocument/2006/relationships/image" Target="../media/image64.jpeg"/><Relationship Id="rId10" Type="http://schemas.openxmlformats.org/officeDocument/2006/relationships/image" Target="../media/image48.jpeg"/><Relationship Id="rId19" Type="http://schemas.openxmlformats.org/officeDocument/2006/relationships/image" Target="../media/image55.sv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3.wdp"/><Relationship Id="rId18" Type="http://schemas.openxmlformats.org/officeDocument/2006/relationships/image" Target="../media/image42.jpeg"/><Relationship Id="rId26" Type="http://schemas.openxmlformats.org/officeDocument/2006/relationships/image" Target="../media/image61.jpeg"/><Relationship Id="rId39" Type="http://schemas.openxmlformats.org/officeDocument/2006/relationships/image" Target="../media/image56.png"/><Relationship Id="rId3" Type="http://schemas.openxmlformats.org/officeDocument/2006/relationships/image" Target="../media/image70.png"/><Relationship Id="rId21" Type="http://schemas.openxmlformats.org/officeDocument/2006/relationships/image" Target="../media/image45.jpeg"/><Relationship Id="rId34" Type="http://schemas.microsoft.com/office/2007/relationships/hdphoto" Target="../media/hdphoto4.wdp"/><Relationship Id="rId7" Type="http://schemas.openxmlformats.org/officeDocument/2006/relationships/image" Target="../media/image48.jpeg"/><Relationship Id="rId12" Type="http://schemas.openxmlformats.org/officeDocument/2006/relationships/image" Target="../media/image77.png"/><Relationship Id="rId17" Type="http://schemas.openxmlformats.org/officeDocument/2006/relationships/image" Target="../media/image41.jpeg"/><Relationship Id="rId25" Type="http://schemas.openxmlformats.org/officeDocument/2006/relationships/image" Target="../media/image60.png"/><Relationship Id="rId33" Type="http://schemas.openxmlformats.org/officeDocument/2006/relationships/image" Target="../media/image52.png"/><Relationship Id="rId38" Type="http://schemas.openxmlformats.org/officeDocument/2006/relationships/image" Target="../media/image55.svg"/><Relationship Id="rId2" Type="http://schemas.openxmlformats.org/officeDocument/2006/relationships/image" Target="../media/image69.png"/><Relationship Id="rId16" Type="http://schemas.openxmlformats.org/officeDocument/2006/relationships/image" Target="../media/image40.png"/><Relationship Id="rId20" Type="http://schemas.openxmlformats.org/officeDocument/2006/relationships/image" Target="../media/image44.jpeg"/><Relationship Id="rId29" Type="http://schemas.openxmlformats.org/officeDocument/2006/relationships/image" Target="../media/image64.jpeg"/><Relationship Id="rId41" Type="http://schemas.openxmlformats.org/officeDocument/2006/relationships/image" Target="../media/image6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11" Type="http://schemas.openxmlformats.org/officeDocument/2006/relationships/image" Target="../media/image76.png"/><Relationship Id="rId24" Type="http://schemas.openxmlformats.org/officeDocument/2006/relationships/image" Target="../media/image59.jpeg"/><Relationship Id="rId32" Type="http://schemas.openxmlformats.org/officeDocument/2006/relationships/image" Target="../media/image51.jpeg"/><Relationship Id="rId37" Type="http://schemas.openxmlformats.org/officeDocument/2006/relationships/image" Target="../media/image54.png"/><Relationship Id="rId40" Type="http://schemas.openxmlformats.org/officeDocument/2006/relationships/image" Target="../media/image57.svg"/><Relationship Id="rId5" Type="http://schemas.openxmlformats.org/officeDocument/2006/relationships/image" Target="../media/image72.jpeg"/><Relationship Id="rId15" Type="http://schemas.openxmlformats.org/officeDocument/2006/relationships/image" Target="../media/image79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microsoft.com/office/2007/relationships/hdphoto" Target="../media/hdphoto5.wdp"/><Relationship Id="rId10" Type="http://schemas.openxmlformats.org/officeDocument/2006/relationships/image" Target="../media/image75.png"/><Relationship Id="rId19" Type="http://schemas.openxmlformats.org/officeDocument/2006/relationships/image" Target="../media/image43.jpeg"/><Relationship Id="rId31" Type="http://schemas.openxmlformats.org/officeDocument/2006/relationships/image" Target="../media/image50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image" Target="../media/image78.png"/><Relationship Id="rId22" Type="http://schemas.openxmlformats.org/officeDocument/2006/relationships/image" Target="../media/image46.jpeg"/><Relationship Id="rId27" Type="http://schemas.openxmlformats.org/officeDocument/2006/relationships/image" Target="../media/image62.png"/><Relationship Id="rId30" Type="http://schemas.openxmlformats.org/officeDocument/2006/relationships/image" Target="../media/image49.jpeg"/><Relationship Id="rId35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hyperlink" Target="http://www.louwman.nl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hyperlink" Target="http://www.louwman.n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AuVHftBiDVw?feature=oembed" TargetMode="External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UqEYQJNCKlE?feature=oembed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3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60.png"/><Relationship Id="rId18" Type="http://schemas.openxmlformats.org/officeDocument/2006/relationships/customXml" Target="../ink/ink7.xml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2.png"/><Relationship Id="rId12" Type="http://schemas.openxmlformats.org/officeDocument/2006/relationships/customXml" Target="../ink/ink4.xml"/><Relationship Id="rId17" Type="http://schemas.openxmlformats.org/officeDocument/2006/relationships/image" Target="../media/image180.png"/><Relationship Id="rId2" Type="http://schemas.openxmlformats.org/officeDocument/2006/relationships/slideLayout" Target="../slideLayouts/slideLayout16.xml"/><Relationship Id="rId16" Type="http://schemas.openxmlformats.org/officeDocument/2006/relationships/customXml" Target="../ink/ink6.xml"/><Relationship Id="rId1" Type="http://schemas.openxmlformats.org/officeDocument/2006/relationships/tags" Target="../tags/tag2.xml"/><Relationship Id="rId11" Type="http://schemas.openxmlformats.org/officeDocument/2006/relationships/image" Target="../media/image150.png"/><Relationship Id="rId5" Type="http://schemas.openxmlformats.org/officeDocument/2006/relationships/customXml" Target="../ink/ink1.xml"/><Relationship Id="rId15" Type="http://schemas.openxmlformats.org/officeDocument/2006/relationships/image" Target="../media/image170.png"/><Relationship Id="rId10" Type="http://schemas.openxmlformats.org/officeDocument/2006/relationships/customXml" Target="../ink/ink3.xml"/><Relationship Id="rId19" Type="http://schemas.openxmlformats.org/officeDocument/2006/relationships/image" Target="../media/image190.png"/><Relationship Id="rId4" Type="http://schemas.openxmlformats.org/officeDocument/2006/relationships/image" Target="../media/image132.emf"/><Relationship Id="rId9" Type="http://schemas.openxmlformats.org/officeDocument/2006/relationships/image" Target="../media/image140.png"/><Relationship Id="rId14" Type="http://schemas.openxmlformats.org/officeDocument/2006/relationships/customXml" Target="../ink/ink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4C89542-111C-176A-F5B0-1B7C018C46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0612AB4-A2C4-3D5E-44B7-340A6F115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Welkom </a:t>
            </a:r>
            <a:r>
              <a:rPr lang="nl-NL" dirty="0" err="1"/>
              <a:t>MT’s</a:t>
            </a:r>
            <a:r>
              <a:rPr lang="nl-NL" dirty="0"/>
              <a:t> </a:t>
            </a:r>
            <a:r>
              <a:rPr lang="nl-NL" dirty="0" err="1"/>
              <a:t>Louwman</a:t>
            </a:r>
            <a:r>
              <a:rPr lang="nl-NL" dirty="0"/>
              <a:t> Dealer Group.</a:t>
            </a:r>
          </a:p>
        </p:txBody>
      </p:sp>
    </p:spTree>
    <p:extLst>
      <p:ext uri="{BB962C8B-B14F-4D97-AF65-F5344CB8AC3E}">
        <p14:creationId xmlns:p14="http://schemas.microsoft.com/office/powerpoint/2010/main" val="3743437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fbeelding 40">
            <a:extLst>
              <a:ext uri="{FF2B5EF4-FFF2-40B4-BE49-F238E27FC236}">
                <a16:creationId xmlns:a16="http://schemas.microsoft.com/office/drawing/2014/main" id="{9F8E7FA2-D58F-3C4C-8269-21E0D3CBD6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073" y="1154676"/>
            <a:ext cx="5622841" cy="5743853"/>
          </a:xfrm>
          <a:prstGeom prst="rect">
            <a:avLst/>
          </a:prstGeom>
        </p:spPr>
      </p:pic>
      <p:sp>
        <p:nvSpPr>
          <p:cNvPr id="6" name="Afgeronde rechthoek 5"/>
          <p:cNvSpPr/>
          <p:nvPr/>
        </p:nvSpPr>
        <p:spPr>
          <a:xfrm>
            <a:off x="1976122" y="1340128"/>
            <a:ext cx="1348153" cy="584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900" tIns="51951" rIns="103900" bIns="51951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667" b="1">
              <a:solidFill>
                <a:srgbClr val="FFFF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579121" y="5818466"/>
            <a:ext cx="9137848" cy="554039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900" tIns="51951" rIns="103900" bIns="51951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 dirty="0" err="1">
                <a:solidFill>
                  <a:srgbClr val="2B2A5D"/>
                </a:solidFill>
                <a:latin typeface="NeuzeitGro" pitchFamily="2" charset="77"/>
                <a:ea typeface="ＭＳ Ｐゴシック" charset="-128"/>
                <a:cs typeface="Arial" panose="020B0604020202020204" pitchFamily="34" charset="0"/>
              </a:rPr>
              <a:t>Supporting</a:t>
            </a:r>
            <a:r>
              <a:rPr lang="nl-NL" sz="2400" b="1" dirty="0">
                <a:solidFill>
                  <a:srgbClr val="2B2A5D"/>
                </a:solidFill>
                <a:latin typeface="NeuzeitGro" pitchFamily="2" charset="77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2B2A5D"/>
                </a:solidFill>
                <a:latin typeface="NeuzeitGro" pitchFamily="2" charset="77"/>
                <a:ea typeface="ＭＳ Ｐゴシック" charset="-128"/>
                <a:cs typeface="Arial" panose="020B0604020202020204" pitchFamily="34" charset="0"/>
              </a:rPr>
              <a:t>activities</a:t>
            </a:r>
            <a:endParaRPr lang="nl-NL" sz="2400" b="1" dirty="0">
              <a:solidFill>
                <a:srgbClr val="2B2A5D"/>
              </a:solidFill>
              <a:latin typeface="NeuzeitGro" pitchFamily="2" charset="77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2775" name="Rechthoek 14"/>
          <p:cNvSpPr>
            <a:spLocks noChangeArrowheads="1"/>
          </p:cNvSpPr>
          <p:nvPr/>
        </p:nvSpPr>
        <p:spPr bwMode="auto">
          <a:xfrm>
            <a:off x="2031373" y="2773641"/>
            <a:ext cx="3972169" cy="47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00" tIns="51951" rIns="103900" bIns="51951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2400" b="1" dirty="0">
                <a:solidFill>
                  <a:srgbClr val="2B2A5D"/>
                </a:solidFill>
                <a:latin typeface="NeuzeitGro" pitchFamily="2" charset="77"/>
              </a:rPr>
              <a:t>Automotive</a:t>
            </a:r>
            <a:endParaRPr lang="nl-NL" altLang="nl-NL" sz="1600" b="1" dirty="0">
              <a:solidFill>
                <a:srgbClr val="2B2A5D"/>
              </a:solidFill>
              <a:latin typeface="NeuzeitGro" pitchFamily="2" charset="77"/>
            </a:endParaRPr>
          </a:p>
        </p:txBody>
      </p:sp>
      <p:sp>
        <p:nvSpPr>
          <p:cNvPr id="32778" name="AutoShape 12" descr="data:image/jpg;base64,/9j/4AAQSkZJRgABAQAAAQABAAD/2wCEAAkGBhAGDxIQDhAPFBMSDxAVFBYXEhQPGBAQFRIWFxQWGBYXHSYeFxkjGRIVHy8sIygsLCwvFR4xNTAqNSgsLCoBCQoKDgwOGg8PGiwcHyQpKTU1LC81LCksKSkvKS0sKSkpKSwpLCkpNCkpLCwsLCksLikpKSwpKSkpKSwpKSksKf/AABEIAMIBAwMBIgACEQEDEQH/xAAcAAEAAwEBAQEBAAAAAAAAAAAABgcIBQQDAgH/xABKEAABAwICBgUFDQUHBQEAAAABAAIDBBEFEgYHITFRYRNBcYGRFBciNbEjMkJSVHJzdJKhs8LTgpOissMzNENEU2KUJGSDhNIV/8QAGQEBAAMBAQAAAAAAAAAAAAAAAAEDBAIF/8QAJhEBAAICAQMEAQUAAAAAAAAAAAECAxEEEiEyEzFBUXEiQmGBof/aAAwDAQACEQMRAD8AvFERAREQEREBERAREQEREBERAREQEREBERAREQEREBERAREQEREBERAREQEREBERAREQEREBERAREQEREBERAREQEREBERAREQEREBERAREQEREBERAREQEREBERARVjpJrkfgFZPTCjY8QyZc3Tlub0Qb2yG2/iub5+3/IGf8g/pqqc1I7bRtcCKuND9bTtKa2OlNI2MPEhzCYvtkY527IL+9tvVjrutotG4SIiLoEREBERAREQEREBERAREQEREBERAREQEREBERAREQEREBERBmrWN63rfp/yNUcUj1jet636f8jVHF5V/KXKY6o/XFP8yf8ABetDrPGqP1xT/Mn/AAXrQ62cbw/tMCIi0pEREBERAREQEREBERAREQEREBERAREQEREBERAREQEREBERBmrWN63rfp/yNUcUj1jet636f8jVHF5V/KXKY6o/XFP8yf8ABetDrPGqP1xT/Mn/AAXq+8YxWPA6eSomNmRMLjxPADiSSAOZC2cfwTDy6R6T02isPS1T8oNw1o9J8juDW9Z+4dZCqXG9d9ZVkijjjgZ1Fw6aQ89vojsse1QzSbSSbSmpdUTnadjG3u2KO+xjeXtNyuUBfYFTkzzM6r2EpOtHF3G/lr/3cIHhkXtotcWK0hu+WKUcHwtH3x5SvLR6rMVrWB4pS0EXAfJHG4/suNx32XCxjAqnR+To6uF8TrXGYCzhxa4XDh2FcdWSO87Fx6La5qbFnNirGeTvNgH5s0TjzcbFnfs5qxQbrJCt7U1ps6Y//nVDibNJp3HacrRd0V+AHpN4AOG4AK/FnmZ6bC2l/HvEYJJAABJJ2AAbyv6qb1w6cunkOHU7rMZbyhwPv37xF80bCeJNuo30XvFI3KXV0q11xUDnRYfG2Zw2GVxIjv8A7QNrxzuBwuoLVa2MWqTcVQYODIogB9ppP3qILsYDojW6TX8kgc8NNnOu1jGnhmcQL7dw27VgnLe89kOrDrWxeE/3su5OihP5LqS4Jr0miIbXU7Ht2XfFeNw55XEtd4tURxnV3iWBRmWamd0bRdzmObKGjrLg0kgcyLKNp6mSk9xqfAtIKfSSETUsge3cepzHfFc07WntXRWYdEtKZtEqls8RJbcCVl9ksd9rTz6weo8rg6Xoa1mIxMmidmZIxr2ni1wuD4FbMWXrj+RW+kOud2B1c9MKJr+hlLM3Tlua3XbozbxXO8/j/kDP+Qf01BtP/Wtb9Zf7AuAsts14mY2NDaD6xBpZHUyzRMp2U2QucZc4yuDySSWtygZFFdIteRY8sw6FpaCR0sub0ubYwQQO035BVhBi8lPTS0zDZk0kb5LH3/Rh2Vp5XdftA4LxJOe2oiBOPPLit754OzoRb23+9SLAdejswbX07bH/ABIbi3MxuJv3O7lUqLiM14+Rq7DMUhxmJs1PI2SNw2OafEEbwR1g7QvUs36AaaP0PqQSSaeQgTM3+ju6QD4zd/MXHC2jo3iUBzSCCAQRtBB3ELdiyReEv0iIrR+ZHiIFzjYAEk8AN6j/AJxMKP8An6b7a7OJ/wBhL9FJ/IVk9m4dg9ioy5ZprSGl/OHhXy+m+2uphON0+OsL6WaOVrXZSWnMA6wNu2xHisqq7tRP9xqPrh/BiXOLNN7a0LKREWlLNWsb1vW/T/kao4pHrG9b1v0/5GqOLyr+UuUx1R+uKf5k/wCC9TDXrjhjZT0bT78maTm1voxjszFx/YCh+qP1xT/Mn/BevtrjqTUYvI07o4YGDsLM/tkKurOsM/lKEKd6msIZiWJZ5ACKeF0jRa/umZrWHuzOPaAoIv6HFu5UVnpnaGtlG9YeBMx7Dp2uaM8cb5Yjba2SNpcLdoBaeTlm7pDxPimc8T4rTPJ3GtJ2/K9eEYk7BqiKoZ76GVjxzDTcjvFx3ryIssTpDU2M4yzCqOWr2FscDpG/7vRuwd5sO9ZdnndVPc+Qlz3uc5xPwnON3HvJKuPSzEy7RWnPXLDQsPdlJ/DVMLRyLbmITJa+5aowDCGYDSw08YAEUbW7vfOt6TjzLrk9qyuv10h4nxXGLJ6fxsa1O1Zu1j4GzR/E5oogGxuySMaNga2QXLRwAcHW5WUb6Q8T4r8k33rrJm641oFeupPFzXYe+BxuaeZzR9HIM7f4i8dyopWlqGqS2erj6nQxO72PcP6ijBOriGaf+ta36y/2BcBd/T/1rW/WX+wLgKq/lKHd0L0XdpdWMpwS1li+Vw3siba5HMkho5uWgMO0Jw/C4xHHR09gN7o2yOdzc5wJKr3ULSD/AKyW233BgPAem535fBW6tuCkRXaYV7p3qtpsSgfNRQsiqGNc4NYMjZrC5YWDYHHqItttfYqJWuFlXHqcUlXUxt3MqZ2jkGyuA+4KvkUiNTBLwrQ2qXFziuFRBxu6Bz4T2MsWfwOYO5Z5VzahpiaerZ1CeN3e6Ox/kC4486vohaSIi9BL41cXTxvaPhMcPEELJobl2Hq9q1ws06wMCOj2Izx2sx7zLHwMUhLhbsOZv7KycmO0SiUdVs6i8cZEaije4Bz3CaMH4dm5ZAOYDWHsvwVTL6QVD6V7Xxuc17SC1zSWlrhuII2grLjv0W2hrRfiaZtO1z3uDWtaS4k2DWgXJJO4AKhqHXTidIwNf5NKR8J8bg7vyOaD4Lj6R6wq/ShpjnlDYidscbeja7520ud3khbJ5Fddk7c7SfFBjddU1Db5ZZ3ubfYcl7MvzygLmIiwzO52hOdTVKajFmuG6OCZ55XAYPvkXz1wU5hxeUn4cUDhzHRhntjKmupDR00dPLWSCxnIZH9Ewm7uxz/5AvNrzwAysgrWC+S8MvJrjeM9mYuHa8LV0T6P+pU8pZq50Sh0xqZIZ5JWBkHSNyZbkh7Wm+YHZ6QUTXb0M0kOilbHU2Lmi7ZGje6J2xwHMbHDm0LPTXVG/ZC0/MTRfKazxh/TTzE0Xyms8Yf01MsM0vocXYHw1UBBF7F7WObycxxDmntCjmnGtGmwKFzKSWOapcLNykSMiPxnkbNnDeTa9gt01xRG+yXg8xNF8prPGH9NPMTRfKazxh/TUH88WK/6sP7lqeeLFf8AVh/ctVPXh+hO9ZOADCMAbBEXubTPp7F1rlufLc2AH+JwVHLTU2Fy6Q4X5PV2E01IBIbWDJ3MBvYbsr7HuWaammfRvdHI0texzmuafgvabOHiCueRHeJJfPtV2s1F0LwCKmssRcbYd32FSSvXV1rJpq+ljp6uZkU8TGsu9wY2ZrRZrg47M1gLjfe/UowdMzMWHw8xNF8prPGH9NPMTRfKazxh/TUzxLS6hwlhkmqoAAL2D2vc75rW3Lj2BVBjGuiunnkdSGOOHN7m10bXuyjZdx4nfyvbbvV94xU94Es8xNF8prPGH9Nd3RHVxT6GzPmglneXx5CHllgMwdcZWjb6KqrzxYt/qw/uWqf6qtKq/Ss1D6tzDFGI2tyxhl5Dcu2jfZob9oJS2ObfpjuKp0/9a1v1l/sC4C7+n/rWt+sv9gXAWK/lKFw6hJAY6xvWJID3Frx+Uq11njVdpYzRWtPTm0M7Ax7viOBux55A3B5Ov1LQcE7KpofG5rmuFw5pDg4cQRsK34LRNNJh9FlTG6kVlVUSDc+pncOx0riPuKv7WJppFotSva148pkY5sTAfSaXC3SEdTW79u8gBZ03Knk2jtBIrp1D0+WlqpPjVLW/YjB/qKllozVdg5wbCoA4WdKHTO/8hu3+DJ4Ljjxu+yEsREXoJFFdYGgzNM4AGkMniuYnndt3sdb4JsOwgHiDKkUTEWjUjKeLYPPgcphqYnRvb1Ebxxadzm8xsXjWq8UwanxtnR1MMcreDmh1jxB3tPMKFYjqSw6qJML6iHk14kaO6QE/esVuNP7UaUSit92oRnVXv74Afzhfem1DQNPutZO4f7Y2R/ecy49C/wBCmVONAtWc+k72zVDXR0oIJcfRdOPix9dj8bdwud1q4LqxwzAyHNgEjxudKemIPENPog9gUrV1OPrvY0+dPTtpWNjjaGtY0Na0Cwa0CwAHUAAvliOHx4rC+CZodHIwtcD1g+w9YPVZelFrSzVppoTPodMWvBdC5x6KW2x46mu+K8dY6942KOLWVZRx4gx0czGPY4Wc1zQ4OHMFV5jWo+jrSXUsstOT8Ejp2DsBIcPtFYr8efeqNKQIuisyXURVtPoVVMRxLZGHwAPtXpotQ0rj7vWxtHBkTnnxc4W8FV6N/pCqlaOrDVnJUyMra5hbGwh0MbhZ0rhta9wO5g3gHebdW+daOasMP0ccHtjMso2iSUiQtPFrbBrTzAvzUtWjHx9TuydCq3Wtq5fiRNdRMLpLe7RgXMgAsJGDrcALEdYAttG20kWi9IvGpSyORZFo7SbVtQaTkySRmOU75IiGOceLhYtf2kX5qC1uoaVp9wrI3Dg+JzD4tJv4LDbj2j27oVUBZf1WbFqIq3H06qmA4hsjz4ED2qRYNqPo6Mh1VNLOR8EDoGHtDSXH7QURgvIqnRjRSp0sm6KnZsBGeQg5Im8XHjwA2n71ovRvR+LRilZTQD0WDa475Hn3z3cyfDYOpeygw+LC4xFBGyNjdzWtDQO4da9C14sUU/KWZtP/AFrW/WX+wLgLv6f+ta36y/2BcBeffyly/QicWl1jlDgCbbA4gkC/EhrvA8F9KetlpP7KSRl9+V7mX+yQrN1K4ZDi8WIQ1EbZI3ilDmuFwf7ax5EdRG0L7Y7qLdmLqCoblO6Oa4LeQkaDfvb3lWRitNYtVKp3vMhJcSSd5JuSeZ61/FODqaxUG2SDt6YW9l/uUgwLUW8uDq+oaGjeyG7i7kZHAW7mntURhvPwhE9XWhbtLaoZ2nyeJwdM7qd1iIc3dfAXPC+iwMuwLy4XhUOCxNhpo2xxtGxo+8k7yT1k7SvWt2PH0Rp0IiK0EREBERAREQEREBERAREQEREBERAREQEREBERAREQZm0/9a1v1l/sC4CtHSrVPiGMV1TUReT5JZnObeUtOU23jLsXK8yuKf8Aa/vj/wDC822K8zPZykGoP/Pf+r/WVuKA6rNCqrQ/ynyrovdegy5Hl/vOkzXuBb34U+W3DExSIl0IiK0RHFNJJeksxzmRk1QZk6DM/wAmc1krnOncGtGd1mtAuQ0kuF7Dr6P4s/EWlso9MRwyBwaY+khmaTG4sJJY67HtLbmxZfrsObX6NO6XN0MVREPKSxj3tZ0ZqXNdKCHMcHjM0kG4IzkWItbp4BhD8NaXTPzSFkUfvi/JFE0iNucgF5u57i4gXLzsAsFXG9jrIiKwEREBERAREQEREBERAREQEREBERAREQEREBERAREQEREBERAREQEREBERAREQEREBERAREQEREBERAREQEREBERAREQEREBERAREQEREBERAREQEREBERAREQ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-93003" y="-891898"/>
            <a:ext cx="3036277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00" tIns="51951" rIns="103900" bIns="51951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79" name="AutoShape 14" descr="data:image/jpg;base64,/9j/4AAQSkZJRgABAQAAAQABAAD/2wCEAAkGBhAGDxIQDhAPFBMSDxAVFBYXEhQPGBAQFRIWFxQWGBYXHSYeFxkjGRIVHy8sIygsLCwvFR4xNTAqNSgsLCoBCQoKDgwOGg8PGiwcHyQpKTU1LC81LCksKSkvKS0sKSkpKSwpLCkpNCkpLCwsLCksLikpKSwpKSkpKSwpKSksKf/AABEIAMIBAwMBIgACEQEDEQH/xAAcAAEAAwEBAQEBAAAAAAAAAAAABgcIBQQDAgH/xABKEAABAwICBgUFDQUHBQEAAAABAAIDBBEFEgYHITFRYRNBcYGRFBciNbEjMkJSVHJzdJKhs8LTgpOissMzNENEU2KUJGSDhNIV/8QAGQEBAAMBAQAAAAAAAAAAAAAAAAEDBAIF/8QAJhEBAAICAQMEAQUAAAAAAAAAAAECAxEEEiEyEzFBUXEiQmGBof/aAAwDAQACEQMRAD8AvFERAREQEREBERAREQEREBERAREQEREBERAREQEREBERAREQEREBERAREQEREBERAREQEREBERAREQEREBERAREQEREBERAREQEREBERAREQEREBERAREQEREBERARVjpJrkfgFZPTCjY8QyZc3Tlub0Qb2yG2/iub5+3/IGf8g/pqqc1I7bRtcCKuND9bTtKa2OlNI2MPEhzCYvtkY527IL+9tvVjrutotG4SIiLoEREBERAREQEREBERAREQEREBERAREQEREBERAREQEREBERBmrWN63rfp/yNUcUj1jet636f8jVHF5V/KXKY6o/XFP8yf8ABetDrPGqP1xT/Mn/AAXrQ62cbw/tMCIi0pEREBERAREQEREBERAREQEREBERAREQEREBERAREQEREBERBmrWN63rfp/yNUcUj1jet636f8jVHF5V/KXKY6o/XFP8yf8ABetDrPGqP1xT/Mn/AAXq+8YxWPA6eSomNmRMLjxPADiSSAOZC2cfwTDy6R6T02isPS1T8oNw1o9J8juDW9Z+4dZCqXG9d9ZVkijjjgZ1Fw6aQ89vojsse1QzSbSSbSmpdUTnadjG3u2KO+xjeXtNyuUBfYFTkzzM6r2EpOtHF3G/lr/3cIHhkXtotcWK0hu+WKUcHwtH3x5SvLR6rMVrWB4pS0EXAfJHG4/suNx32XCxjAqnR+To6uF8TrXGYCzhxa4XDh2FcdWSO87Fx6La5qbFnNirGeTvNgH5s0TjzcbFnfs5qxQbrJCt7U1ps6Y//nVDibNJp3HacrRd0V+AHpN4AOG4AK/FnmZ6bC2l/HvEYJJAABJJ2AAbyv6qb1w6cunkOHU7rMZbyhwPv37xF80bCeJNuo30XvFI3KXV0q11xUDnRYfG2Zw2GVxIjv8A7QNrxzuBwuoLVa2MWqTcVQYODIogB9ppP3qILsYDojW6TX8kgc8NNnOu1jGnhmcQL7dw27VgnLe89kOrDrWxeE/3su5OihP5LqS4Jr0miIbXU7Ht2XfFeNw55XEtd4tURxnV3iWBRmWamd0bRdzmObKGjrLg0kgcyLKNp6mSk9xqfAtIKfSSETUsge3cepzHfFc07WntXRWYdEtKZtEqls8RJbcCVl9ksd9rTz6weo8rg6Xoa1mIxMmidmZIxr2ni1wuD4FbMWXrj+RW+kOud2B1c9MKJr+hlLM3Tlua3XbozbxXO8/j/kDP+Qf01BtP/Wtb9Zf7AuAsts14mY2NDaD6xBpZHUyzRMp2U2QucZc4yuDySSWtygZFFdIteRY8sw6FpaCR0sub0ubYwQQO035BVhBi8lPTS0zDZk0kb5LH3/Rh2Vp5XdftA4LxJOe2oiBOPPLit754OzoRb23+9SLAdejswbX07bH/ABIbi3MxuJv3O7lUqLiM14+Rq7DMUhxmJs1PI2SNw2OafEEbwR1g7QvUs36AaaP0PqQSSaeQgTM3+ju6QD4zd/MXHC2jo3iUBzSCCAQRtBB3ELdiyReEv0iIrR+ZHiIFzjYAEk8AN6j/AJxMKP8An6b7a7OJ/wBhL9FJ/IVk9m4dg9ioy5ZprSGl/OHhXy+m+2uphON0+OsL6WaOVrXZSWnMA6wNu2xHisqq7tRP9xqPrh/BiXOLNN7a0LKREWlLNWsb1vW/T/kao4pHrG9b1v0/5GqOLyr+UuUx1R+uKf5k/wCC9TDXrjhjZT0bT78maTm1voxjszFx/YCh+qP1xT/Mn/BevtrjqTUYvI07o4YGDsLM/tkKurOsM/lKEKd6msIZiWJZ5ACKeF0jRa/umZrWHuzOPaAoIv6HFu5UVnpnaGtlG9YeBMx7Dp2uaM8cb5Yjba2SNpcLdoBaeTlm7pDxPimc8T4rTPJ3GtJ2/K9eEYk7BqiKoZ76GVjxzDTcjvFx3ryIssTpDU2M4yzCqOWr2FscDpG/7vRuwd5sO9ZdnndVPc+Qlz3uc5xPwnON3HvJKuPSzEy7RWnPXLDQsPdlJ/DVMLRyLbmITJa+5aowDCGYDSw08YAEUbW7vfOt6TjzLrk9qyuv10h4nxXGLJ6fxsa1O1Zu1j4GzR/E5oogGxuySMaNga2QXLRwAcHW5WUb6Q8T4r8k33rrJm641oFeupPFzXYe+BxuaeZzR9HIM7f4i8dyopWlqGqS2erj6nQxO72PcP6ijBOriGaf+ta36y/2BcBd/T/1rW/WX+wLgKq/lKHd0L0XdpdWMpwS1li+Vw3siba5HMkho5uWgMO0Jw/C4xHHR09gN7o2yOdzc5wJKr3ULSD/AKyW233BgPAem535fBW6tuCkRXaYV7p3qtpsSgfNRQsiqGNc4NYMjZrC5YWDYHHqItttfYqJWuFlXHqcUlXUxt3MqZ2jkGyuA+4KvkUiNTBLwrQ2qXFziuFRBxu6Bz4T2MsWfwOYO5Z5VzahpiaerZ1CeN3e6Ox/kC4486vohaSIi9BL41cXTxvaPhMcPEELJobl2Hq9q1ws06wMCOj2Izx2sx7zLHwMUhLhbsOZv7KycmO0SiUdVs6i8cZEaije4Bz3CaMH4dm5ZAOYDWHsvwVTL6QVD6V7Xxuc17SC1zSWlrhuII2grLjv0W2hrRfiaZtO1z3uDWtaS4k2DWgXJJO4AKhqHXTidIwNf5NKR8J8bg7vyOaD4Lj6R6wq/ShpjnlDYidscbeja7520ud3khbJ5Fddk7c7SfFBjddU1Db5ZZ3ubfYcl7MvzygLmIiwzO52hOdTVKajFmuG6OCZ55XAYPvkXz1wU5hxeUn4cUDhzHRhntjKmupDR00dPLWSCxnIZH9Ewm7uxz/5AvNrzwAysgrWC+S8MvJrjeM9mYuHa8LV0T6P+pU8pZq50Sh0xqZIZ5JWBkHSNyZbkh7Wm+YHZ6QUTXb0M0kOilbHU2Lmi7ZGje6J2xwHMbHDm0LPTXVG/ZC0/MTRfKazxh/TTzE0Xyms8Yf01MsM0vocXYHw1UBBF7F7WObycxxDmntCjmnGtGmwKFzKSWOapcLNykSMiPxnkbNnDeTa9gt01xRG+yXg8xNF8prPGH9NPMTRfKazxh/TUH88WK/6sP7lqeeLFf8AVh/ctVPXh+hO9ZOADCMAbBEXubTPp7F1rlufLc2AH+JwVHLTU2Fy6Q4X5PV2E01IBIbWDJ3MBvYbsr7HuWaammfRvdHI0texzmuafgvabOHiCueRHeJJfPtV2s1F0LwCKmssRcbYd32FSSvXV1rJpq+ljp6uZkU8TGsu9wY2ZrRZrg47M1gLjfe/UowdMzMWHw8xNF8prPGH9NPMTRfKazxh/TUzxLS6hwlhkmqoAAL2D2vc75rW3Lj2BVBjGuiunnkdSGOOHN7m10bXuyjZdx4nfyvbbvV94xU94Es8xNF8prPGH9Nd3RHVxT6GzPmglneXx5CHllgMwdcZWjb6KqrzxYt/qw/uWqf6qtKq/Ss1D6tzDFGI2tyxhl5Dcu2jfZob9oJS2ObfpjuKp0/9a1v1l/sC4C7+n/rWt+sv9gXAWK/lKFw6hJAY6xvWJID3Frx+Uq11njVdpYzRWtPTm0M7Ax7viOBux55A3B5Ov1LQcE7KpofG5rmuFw5pDg4cQRsK34LRNNJh9FlTG6kVlVUSDc+pncOx0riPuKv7WJppFotSva148pkY5sTAfSaXC3SEdTW79u8gBZ03Knk2jtBIrp1D0+WlqpPjVLW/YjB/qKllozVdg5wbCoA4WdKHTO/8hu3+DJ4Ljjxu+yEsREXoJFFdYGgzNM4AGkMniuYnndt3sdb4JsOwgHiDKkUTEWjUjKeLYPPgcphqYnRvb1Ebxxadzm8xsXjWq8UwanxtnR1MMcreDmh1jxB3tPMKFYjqSw6qJML6iHk14kaO6QE/esVuNP7UaUSit92oRnVXv74Afzhfem1DQNPutZO4f7Y2R/ecy49C/wBCmVONAtWc+k72zVDXR0oIJcfRdOPix9dj8bdwud1q4LqxwzAyHNgEjxudKemIPENPog9gUrV1OPrvY0+dPTtpWNjjaGtY0Na0Cwa0CwAHUAAvliOHx4rC+CZodHIwtcD1g+w9YPVZelFrSzVppoTPodMWvBdC5x6KW2x46mu+K8dY6942KOLWVZRx4gx0czGPY4Wc1zQ4OHMFV5jWo+jrSXUsstOT8Ejp2DsBIcPtFYr8efeqNKQIuisyXURVtPoVVMRxLZGHwAPtXpotQ0rj7vWxtHBkTnnxc4W8FV6N/pCqlaOrDVnJUyMra5hbGwh0MbhZ0rhta9wO5g3gHebdW+daOasMP0ccHtjMso2iSUiQtPFrbBrTzAvzUtWjHx9TuydCq3Wtq5fiRNdRMLpLe7RgXMgAsJGDrcALEdYAttG20kWi9IvGpSyORZFo7SbVtQaTkySRmOU75IiGOceLhYtf2kX5qC1uoaVp9wrI3Dg+JzD4tJv4LDbj2j27oVUBZf1WbFqIq3H06qmA4hsjz4ED2qRYNqPo6Mh1VNLOR8EDoGHtDSXH7QURgvIqnRjRSp0sm6KnZsBGeQg5Im8XHjwA2n71ovRvR+LRilZTQD0WDa475Hn3z3cyfDYOpeygw+LC4xFBGyNjdzWtDQO4da9C14sUU/KWZtP/AFrW/WX+wLgLv6f+ta36y/2BcBeffyly/QicWl1jlDgCbbA4gkC/EhrvA8F9KetlpP7KSRl9+V7mX+yQrN1K4ZDi8WIQ1EbZI3ilDmuFwf7ax5EdRG0L7Y7qLdmLqCoblO6Oa4LeQkaDfvb3lWRitNYtVKp3vMhJcSSd5JuSeZ61/FODqaxUG2SDt6YW9l/uUgwLUW8uDq+oaGjeyG7i7kZHAW7mntURhvPwhE9XWhbtLaoZ2nyeJwdM7qd1iIc3dfAXPC+iwMuwLy4XhUOCxNhpo2xxtGxo+8k7yT1k7SvWt2PH0Rp0IiK0EREBERAREQEREBERAREQEREBERAREQEREBERAREQZm0/9a1v1l/sC4CtHSrVPiGMV1TUReT5JZnObeUtOU23jLsXK8yuKf8Aa/vj/wDC822K8zPZykGoP/Pf+r/WVuKA6rNCqrQ/ynyrovdegy5Hl/vOkzXuBb34U+W3DExSIl0IiK0RHFNJJeksxzmRk1QZk6DM/wAmc1krnOncGtGd1mtAuQ0kuF7Dr6P4s/EWlso9MRwyBwaY+khmaTG4sJJY67HtLbmxZfrsObX6NO6XN0MVREPKSxj3tZ0ZqXNdKCHMcHjM0kG4IzkWItbp4BhD8NaXTPzSFkUfvi/JFE0iNucgF5u57i4gXLzsAsFXG9jrIiKwEREBERAREQEREBERAREQEREBERAREQEREBERAREQEREBERAREQEREBERAREQEREBERAREQEREBERAREQEREBERAREQEREBERAREQEREBERAREQEREBERAREQ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-93003" y="-891898"/>
            <a:ext cx="3036277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00" tIns="51951" rIns="103900" bIns="51951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80" name="AutoShape 16" descr="data:image/jpg;base64,/9j/4AAQSkZJRgABAQAAAQABAAD/2wCEAAkGBhAGDxIQDhAPFBMSDxAVFBYXEhQPGBAQFRIWFxQWGBYXHSYeFxkjGRIVHy8sIygsLCwvFR4xNTAqNSgsLCoBCQoKDgwOGg8PGiwcHyQpKTU1LC81LCksKSkvKS0sKSkpKSwpLCkpNCkpLCwsLCksLikpKSwpKSkpKSwpKSksKf/AABEIAMIBAwMBIgACEQEDEQH/xAAcAAEAAwEBAQEBAAAAAAAAAAAABgcIBQQDAgH/xABKEAABAwICBgUFDQUHBQEAAAABAAIDBBEFEgYHITFRYRNBcYGRFBciNbEjMkJSVHJzdJKhs8LTgpOissMzNENEU2KUJGSDhNIV/8QAGQEBAAMBAQAAAAAAAAAAAAAAAAEDBAIF/8QAJhEBAAICAQMEAQUAAAAAAAAAAAECAxEEEiEyEzFBUXEiQmGBof/aAAwDAQACEQMRAD8AvFERAREQEREBERAREQEREBERAREQEREBERAREQEREBERAREQEREBERAREQEREBERAREQEREBERAREQEREBERAREQEREBERAREQEREBERAREQEREBERAREQEREBERARVjpJrkfgFZPTCjY8QyZc3Tlub0Qb2yG2/iub5+3/IGf8g/pqqc1I7bRtcCKuND9bTtKa2OlNI2MPEhzCYvtkY527IL+9tvVjrutotG4SIiLoEREBERAREQEREBERAREQEREBERAREQEREBERAREQEREBERBmrWN63rfp/yNUcUj1jet636f8jVHF5V/KXKY6o/XFP8yf8ABetDrPGqP1xT/Mn/AAXrQ62cbw/tMCIi0pEREBERAREQEREBERAREQEREBERAREQEREBERAREQEREBERBmrWN63rfp/yNUcUj1jet636f8jVHF5V/KXKY6o/XFP8yf8ABetDrPGqP1xT/Mn/AAXq+8YxWPA6eSomNmRMLjxPADiSSAOZC2cfwTDy6R6T02isPS1T8oNw1o9J8juDW9Z+4dZCqXG9d9ZVkijjjgZ1Fw6aQ89vojsse1QzSbSSbSmpdUTnadjG3u2KO+xjeXtNyuUBfYFTkzzM6r2EpOtHF3G/lr/3cIHhkXtotcWK0hu+WKUcHwtH3x5SvLR6rMVrWB4pS0EXAfJHG4/suNx32XCxjAqnR+To6uF8TrXGYCzhxa4XDh2FcdWSO87Fx6La5qbFnNirGeTvNgH5s0TjzcbFnfs5qxQbrJCt7U1ps6Y//nVDibNJp3HacrRd0V+AHpN4AOG4AK/FnmZ6bC2l/HvEYJJAABJJ2AAbyv6qb1w6cunkOHU7rMZbyhwPv37xF80bCeJNuo30XvFI3KXV0q11xUDnRYfG2Zw2GVxIjv8A7QNrxzuBwuoLVa2MWqTcVQYODIogB9ppP3qILsYDojW6TX8kgc8NNnOu1jGnhmcQL7dw27VgnLe89kOrDrWxeE/3su5OihP5LqS4Jr0miIbXU7Ht2XfFeNw55XEtd4tURxnV3iWBRmWamd0bRdzmObKGjrLg0kgcyLKNp6mSk9xqfAtIKfSSETUsge3cepzHfFc07WntXRWYdEtKZtEqls8RJbcCVl9ksd9rTz6weo8rg6Xoa1mIxMmidmZIxr2ni1wuD4FbMWXrj+RW+kOud2B1c9MKJr+hlLM3Tlua3XbozbxXO8/j/kDP+Qf01BtP/Wtb9Zf7AuAsts14mY2NDaD6xBpZHUyzRMp2U2QucZc4yuDySSWtygZFFdIteRY8sw6FpaCR0sub0ubYwQQO035BVhBi8lPTS0zDZk0kb5LH3/Rh2Vp5XdftA4LxJOe2oiBOPPLit754OzoRb23+9SLAdejswbX07bH/ABIbi3MxuJv3O7lUqLiM14+Rq7DMUhxmJs1PI2SNw2OafEEbwR1g7QvUs36AaaP0PqQSSaeQgTM3+ju6QD4zd/MXHC2jo3iUBzSCCAQRtBB3ELdiyReEv0iIrR+ZHiIFzjYAEk8AN6j/AJxMKP8An6b7a7OJ/wBhL9FJ/IVk9m4dg9ioy5ZprSGl/OHhXy+m+2uphON0+OsL6WaOVrXZSWnMA6wNu2xHisqq7tRP9xqPrh/BiXOLNN7a0LKREWlLNWsb1vW/T/kao4pHrG9b1v0/5GqOLyr+UuUx1R+uKf5k/wCC9TDXrjhjZT0bT78maTm1voxjszFx/YCh+qP1xT/Mn/BevtrjqTUYvI07o4YGDsLM/tkKurOsM/lKEKd6msIZiWJZ5ACKeF0jRa/umZrWHuzOPaAoIv6HFu5UVnpnaGtlG9YeBMx7Dp2uaM8cb5Yjba2SNpcLdoBaeTlm7pDxPimc8T4rTPJ3GtJ2/K9eEYk7BqiKoZ76GVjxzDTcjvFx3ryIssTpDU2M4yzCqOWr2FscDpG/7vRuwd5sO9ZdnndVPc+Qlz3uc5xPwnON3HvJKuPSzEy7RWnPXLDQsPdlJ/DVMLRyLbmITJa+5aowDCGYDSw08YAEUbW7vfOt6TjzLrk9qyuv10h4nxXGLJ6fxsa1O1Zu1j4GzR/E5oogGxuySMaNga2QXLRwAcHW5WUb6Q8T4r8k33rrJm641oFeupPFzXYe+BxuaeZzR9HIM7f4i8dyopWlqGqS2erj6nQxO72PcP6ijBOriGaf+ta36y/2BcBd/T/1rW/WX+wLgKq/lKHd0L0XdpdWMpwS1li+Vw3siba5HMkho5uWgMO0Jw/C4xHHR09gN7o2yOdzc5wJKr3ULSD/AKyW233BgPAem535fBW6tuCkRXaYV7p3qtpsSgfNRQsiqGNc4NYMjZrC5YWDYHHqItttfYqJWuFlXHqcUlXUxt3MqZ2jkGyuA+4KvkUiNTBLwrQ2qXFziuFRBxu6Bz4T2MsWfwOYO5Z5VzahpiaerZ1CeN3e6Ox/kC4486vohaSIi9BL41cXTxvaPhMcPEELJobl2Hq9q1ws06wMCOj2Izx2sx7zLHwMUhLhbsOZv7KycmO0SiUdVs6i8cZEaije4Bz3CaMH4dm5ZAOYDWHsvwVTL6QVD6V7Xxuc17SC1zSWlrhuII2grLjv0W2hrRfiaZtO1z3uDWtaS4k2DWgXJJO4AKhqHXTidIwNf5NKR8J8bg7vyOaD4Lj6R6wq/ShpjnlDYidscbeja7520ud3khbJ5Fddk7c7SfFBjddU1Db5ZZ3ubfYcl7MvzygLmIiwzO52hOdTVKajFmuG6OCZ55XAYPvkXz1wU5hxeUn4cUDhzHRhntjKmupDR00dPLWSCxnIZH9Ewm7uxz/5AvNrzwAysgrWC+S8MvJrjeM9mYuHa8LV0T6P+pU8pZq50Sh0xqZIZ5JWBkHSNyZbkh7Wm+YHZ6QUTXb0M0kOilbHU2Lmi7ZGje6J2xwHMbHDm0LPTXVG/ZC0/MTRfKazxh/TTzE0Xyms8Yf01MsM0vocXYHw1UBBF7F7WObycxxDmntCjmnGtGmwKFzKSWOapcLNykSMiPxnkbNnDeTa9gt01xRG+yXg8xNF8prPGH9NPMTRfKazxh/TUH88WK/6sP7lqeeLFf8AVh/ctVPXh+hO9ZOADCMAbBEXubTPp7F1rlufLc2AH+JwVHLTU2Fy6Q4X5PV2E01IBIbWDJ3MBvYbsr7HuWaammfRvdHI0texzmuafgvabOHiCueRHeJJfPtV2s1F0LwCKmssRcbYd32FSSvXV1rJpq+ljp6uZkU8TGsu9wY2ZrRZrg47M1gLjfe/UowdMzMWHw8xNF8prPGH9NPMTRfKazxh/TUzxLS6hwlhkmqoAAL2D2vc75rW3Lj2BVBjGuiunnkdSGOOHN7m10bXuyjZdx4nfyvbbvV94xU94Es8xNF8prPGH9Nd3RHVxT6GzPmglneXx5CHllgMwdcZWjb6KqrzxYt/qw/uWqf6qtKq/Ss1D6tzDFGI2tyxhl5Dcu2jfZob9oJS2ObfpjuKp0/9a1v1l/sC4C7+n/rWt+sv9gXAWK/lKFw6hJAY6xvWJID3Frx+Uq11njVdpYzRWtPTm0M7Ax7viOBux55A3B5Ov1LQcE7KpofG5rmuFw5pDg4cQRsK34LRNNJh9FlTG6kVlVUSDc+pncOx0riPuKv7WJppFotSva148pkY5sTAfSaXC3SEdTW79u8gBZ03Knk2jtBIrp1D0+WlqpPjVLW/YjB/qKllozVdg5wbCoA4WdKHTO/8hu3+DJ4Ljjxu+yEsREXoJFFdYGgzNM4AGkMniuYnndt3sdb4JsOwgHiDKkUTEWjUjKeLYPPgcphqYnRvb1Ebxxadzm8xsXjWq8UwanxtnR1MMcreDmh1jxB3tPMKFYjqSw6qJML6iHk14kaO6QE/esVuNP7UaUSit92oRnVXv74Afzhfem1DQNPutZO4f7Y2R/ecy49C/wBCmVONAtWc+k72zVDXR0oIJcfRdOPix9dj8bdwud1q4LqxwzAyHNgEjxudKemIPENPog9gUrV1OPrvY0+dPTtpWNjjaGtY0Na0Cwa0CwAHUAAvliOHx4rC+CZodHIwtcD1g+w9YPVZelFrSzVppoTPodMWvBdC5x6KW2x46mu+K8dY6942KOLWVZRx4gx0czGPY4Wc1zQ4OHMFV5jWo+jrSXUsstOT8Ejp2DsBIcPtFYr8efeqNKQIuisyXURVtPoVVMRxLZGHwAPtXpotQ0rj7vWxtHBkTnnxc4W8FV6N/pCqlaOrDVnJUyMra5hbGwh0MbhZ0rhta9wO5g3gHebdW+daOasMP0ccHtjMso2iSUiQtPFrbBrTzAvzUtWjHx9TuydCq3Wtq5fiRNdRMLpLe7RgXMgAsJGDrcALEdYAttG20kWi9IvGpSyORZFo7SbVtQaTkySRmOU75IiGOceLhYtf2kX5qC1uoaVp9wrI3Dg+JzD4tJv4LDbj2j27oVUBZf1WbFqIq3H06qmA4hsjz4ED2qRYNqPo6Mh1VNLOR8EDoGHtDSXH7QURgvIqnRjRSp0sm6KnZsBGeQg5Im8XHjwA2n71ovRvR+LRilZTQD0WDa475Hn3z3cyfDYOpeygw+LC4xFBGyNjdzWtDQO4da9C14sUU/KWZtP/AFrW/WX+wLgLv6f+ta36y/2BcBeffyly/QicWl1jlDgCbbA4gkC/EhrvA8F9KetlpP7KSRl9+V7mX+yQrN1K4ZDi8WIQ1EbZI3ilDmuFwf7ax5EdRG0L7Y7qLdmLqCoblO6Oa4LeQkaDfvb3lWRitNYtVKp3vMhJcSSd5JuSeZ61/FODqaxUG2SDt6YW9l/uUgwLUW8uDq+oaGjeyG7i7kZHAW7mntURhvPwhE9XWhbtLaoZ2nyeJwdM7qd1iIc3dfAXPC+iwMuwLy4XhUOCxNhpo2xxtGxo+8k7yT1k7SvWt2PH0Rp0IiK0EREBERAREQEREBERAREQEREBERAREQEREBERAREQZm0/9a1v1l/sC4CtHSrVPiGMV1TUReT5JZnObeUtOU23jLsXK8yuKf8Aa/vj/wDC822K8zPZykGoP/Pf+r/WVuKA6rNCqrQ/ynyrovdegy5Hl/vOkzXuBb34U+W3DExSIl0IiK0RHFNJJeksxzmRk1QZk6DM/wAmc1krnOncGtGd1mtAuQ0kuF7Dr6P4s/EWlso9MRwyBwaY+khmaTG4sJJY67HtLbmxZfrsObX6NO6XN0MVREPKSxj3tZ0ZqXNdKCHMcHjM0kG4IzkWItbp4BhD8NaXTPzSFkUfvi/JFE0iNucgF5u57i4gXLzsAsFXG9jrIiKwEREBERAREQEREBERAREQEREBERAREQEREBERAREQEREBERAREQEREBERAREQEREBERAREQEREBERAREQEREBERAREQEREBERAREQEREBERAREQEREBERAREQ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-93003" y="-891898"/>
            <a:ext cx="3036277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00" tIns="51951" rIns="103900" bIns="51951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7170232" y="2822853"/>
            <a:ext cx="2546739" cy="29210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785" name="Rechthoek 22"/>
          <p:cNvSpPr>
            <a:spLocks noChangeArrowheads="1"/>
          </p:cNvSpPr>
          <p:nvPr/>
        </p:nvSpPr>
        <p:spPr bwMode="auto">
          <a:xfrm>
            <a:off x="7170837" y="2822854"/>
            <a:ext cx="2536092" cy="47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00" tIns="51951" rIns="103900" bIns="51951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2400" b="1" dirty="0">
                <a:solidFill>
                  <a:srgbClr val="2B2A5D"/>
                </a:solidFill>
                <a:latin typeface="NeuzeitGro" pitchFamily="2" charset="77"/>
              </a:rPr>
              <a:t>Care/Aids</a:t>
            </a:r>
            <a:endParaRPr lang="nl-NL" altLang="nl-NL" sz="2267" b="1" dirty="0">
              <a:solidFill>
                <a:srgbClr val="2B2A5D"/>
              </a:solidFill>
              <a:latin typeface="NeuzeitGro" pitchFamily="2" charset="77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563490" y="2822853"/>
            <a:ext cx="6400159" cy="29210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Gelijkbenige driehoek 10"/>
          <p:cNvSpPr/>
          <p:nvPr/>
        </p:nvSpPr>
        <p:spPr>
          <a:xfrm>
            <a:off x="579122" y="1216303"/>
            <a:ext cx="9168836" cy="1508125"/>
          </a:xfrm>
          <a:prstGeom prst="triangle">
            <a:avLst/>
          </a:prstGeom>
          <a:solidFill>
            <a:srgbClr val="0032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900" tIns="51951" rIns="103900" bIns="51951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00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32794" name="db732483-c37d-40f2-8419-1a0c89180545" descr="cid:D3D961CC-4A78-453F-8397-13445341EA9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233" y="1666445"/>
            <a:ext cx="201981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BCFC4-8080-43C6-8DA2-C70405431E28}"/>
              </a:ext>
            </a:extLst>
          </p:cNvPr>
          <p:cNvGrpSpPr/>
          <p:nvPr/>
        </p:nvGrpSpPr>
        <p:grpSpPr>
          <a:xfrm>
            <a:off x="7310092" y="3218140"/>
            <a:ext cx="2272531" cy="2107296"/>
            <a:chOff x="5702713" y="2418160"/>
            <a:chExt cx="1704398" cy="1580472"/>
          </a:xfrm>
        </p:grpSpPr>
        <p:pic>
          <p:nvPicPr>
            <p:cNvPr id="29710" name="Picture 2" descr="http://www.arpeham.org/images/logo%20Welzorg.gif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54" r="6064"/>
            <a:stretch/>
          </p:blipFill>
          <p:spPr bwMode="auto">
            <a:xfrm>
              <a:off x="5702713" y="2418160"/>
              <a:ext cx="1704398" cy="95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9" name="Picture 33" descr="http://www.rsr.nl/uploads/images/header_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229" y="3405701"/>
              <a:ext cx="728297" cy="592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AutoShape 2" descr="BGB Archive - Interbrand">
            <a:extLst>
              <a:ext uri="{FF2B5EF4-FFF2-40B4-BE49-F238E27FC236}">
                <a16:creationId xmlns:a16="http://schemas.microsoft.com/office/drawing/2014/main" id="{5EDE58E4-697B-4FF0-BC6D-63CB7DBC16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08320" y="321814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AutoShape 6" descr="BGB Archive - Interbrand">
            <a:extLst>
              <a:ext uri="{FF2B5EF4-FFF2-40B4-BE49-F238E27FC236}">
                <a16:creationId xmlns:a16="http://schemas.microsoft.com/office/drawing/2014/main" id="{66E888B8-B91B-4EF9-B16B-A02F4972D0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4720" y="362454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34B0B4B-7F5E-4803-9DEB-10EB586C3F87}"/>
              </a:ext>
            </a:extLst>
          </p:cNvPr>
          <p:cNvGrpSpPr/>
          <p:nvPr/>
        </p:nvGrpSpPr>
        <p:grpSpPr>
          <a:xfrm>
            <a:off x="795363" y="2823772"/>
            <a:ext cx="5755899" cy="1734011"/>
            <a:chOff x="722473" y="2168053"/>
            <a:chExt cx="4316924" cy="13005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A426F51-1449-4D15-A29F-FF1EEEFBA3B7}"/>
                </a:ext>
              </a:extLst>
            </p:cNvPr>
            <p:cNvGrpSpPr/>
            <p:nvPr/>
          </p:nvGrpSpPr>
          <p:grpSpPr>
            <a:xfrm>
              <a:off x="818462" y="2168053"/>
              <a:ext cx="4112878" cy="938831"/>
              <a:chOff x="76674" y="2449524"/>
              <a:chExt cx="4103517" cy="968961"/>
            </a:xfrm>
          </p:grpSpPr>
          <p:pic>
            <p:nvPicPr>
              <p:cNvPr id="34" name="Afbeelding 3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1822" y="2449524"/>
                <a:ext cx="1088369" cy="968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9" name="Picture 6" descr="http://t0.gstatic.com/images?q=tbn:ANd9GcR3h50pguquAcp1jX5cn3zcr3qiTrFv-JJTMm4-Kuv4zCxwCBet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8952" y="2707405"/>
                <a:ext cx="855785" cy="530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4" name="Picture 8" descr="Toyota logo – what does it mean? - Toyota UK">
                <a:extLst>
                  <a:ext uri="{FF2B5EF4-FFF2-40B4-BE49-F238E27FC236}">
                    <a16:creationId xmlns:a16="http://schemas.microsoft.com/office/drawing/2014/main" id="{99B56CB2-1F76-4B54-A5B3-B379067663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099" t="15635" r="20668" b="16184"/>
              <a:stretch/>
            </p:blipFill>
            <p:spPr bwMode="auto">
              <a:xfrm>
                <a:off x="76674" y="2641860"/>
                <a:ext cx="863434" cy="594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Afbeelding 15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985F0416-06C2-4DD8-B42C-BEACB2FF1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1163" y="3151382"/>
              <a:ext cx="788234" cy="271651"/>
            </a:xfrm>
            <a:prstGeom prst="rect">
              <a:avLst/>
            </a:prstGeom>
          </p:spPr>
        </p:pic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FC65CC14-F21B-4ABB-873D-88B486BDE625}"/>
                </a:ext>
              </a:extLst>
            </p:cNvPr>
            <p:cNvGrpSpPr/>
            <p:nvPr/>
          </p:nvGrpSpPr>
          <p:grpSpPr>
            <a:xfrm>
              <a:off x="722473" y="2987489"/>
              <a:ext cx="3237338" cy="481072"/>
              <a:chOff x="722473" y="2987489"/>
              <a:chExt cx="3237338" cy="481072"/>
            </a:xfrm>
          </p:grpSpPr>
          <p:pic>
            <p:nvPicPr>
              <p:cNvPr id="29725" name="Picture 2" descr="https://upload.wikimedia.org/wikipedia/en/thumb/2/28/Peugeot_logo.svg/1280px-Peugeot_logo.svg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473" y="3077252"/>
                <a:ext cx="694427" cy="386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6" name="Picture 10" descr="Mercedes-Benz">
                <a:extLst>
                  <a:ext uri="{FF2B5EF4-FFF2-40B4-BE49-F238E27FC236}">
                    <a16:creationId xmlns:a16="http://schemas.microsoft.com/office/drawing/2014/main" id="{7C2148F9-CECB-4AAD-86A5-4C086068AE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7916" y="3021402"/>
                <a:ext cx="459726" cy="447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Afbeelding 17">
                <a:extLst>
                  <a:ext uri="{FF2B5EF4-FFF2-40B4-BE49-F238E27FC236}">
                    <a16:creationId xmlns:a16="http://schemas.microsoft.com/office/drawing/2014/main" id="{11EACA59-259A-4DA2-AB11-462938A22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70579" y="2987489"/>
                <a:ext cx="789232" cy="476078"/>
              </a:xfrm>
              <a:prstGeom prst="rect">
                <a:avLst/>
              </a:prstGeom>
            </p:spPr>
          </p:pic>
        </p:grp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4CF6FF51-6DA3-4A66-A7F6-186C19F5DB6B}"/>
              </a:ext>
            </a:extLst>
          </p:cNvPr>
          <p:cNvSpPr txBox="1"/>
          <p:nvPr/>
        </p:nvSpPr>
        <p:spPr>
          <a:xfrm>
            <a:off x="579122" y="284374"/>
            <a:ext cx="729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3200" b="1" dirty="0">
                <a:latin typeface="NeuzeitGro" pitchFamily="2" charset="77"/>
                <a:ea typeface="ＭＳ Ｐゴシック" pitchFamily="34" charset="-128"/>
              </a:rPr>
              <a:t>Onze merken… </a:t>
            </a:r>
            <a:endParaRPr lang="nl-NL" sz="3200" b="1" dirty="0">
              <a:latin typeface="NeuzeitGro" pitchFamily="2" charset="77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422A7B01-0EAC-419F-B044-6B19C6BF2415}"/>
              </a:ext>
            </a:extLst>
          </p:cNvPr>
          <p:cNvGrpSpPr/>
          <p:nvPr/>
        </p:nvGrpSpPr>
        <p:grpSpPr>
          <a:xfrm>
            <a:off x="697396" y="4652091"/>
            <a:ext cx="6238160" cy="1027197"/>
            <a:chOff x="523047" y="3489068"/>
            <a:chExt cx="4678620" cy="770398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3962B4C2-AF5E-4BB4-BB38-A63BC4E4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1206" y="3529074"/>
              <a:ext cx="405761" cy="227671"/>
            </a:xfrm>
            <a:prstGeom prst="rect">
              <a:avLst/>
            </a:prstGeom>
          </p:spPr>
        </p:pic>
        <p:pic>
          <p:nvPicPr>
            <p:cNvPr id="29733" name="Picture 37" descr="http://www.zeroto60times.com/blog/wp-content/uploads/2013/02/mitsubishi-cars-logo-emblem.jpg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661" y="3747170"/>
              <a:ext cx="544385" cy="358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Afbeelding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15" y="3638480"/>
              <a:ext cx="932437" cy="11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9" name="Afbeelding 2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044" y="3730117"/>
              <a:ext cx="836983" cy="2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047" y="3676038"/>
              <a:ext cx="329377" cy="322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6" descr="http://www.logoeps.net/wp-content/uploads/2012/05/mclaren-logo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212" y="3647412"/>
              <a:ext cx="890538" cy="248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6" name="Picture 6" descr="https://upload.wikimedia.org/wikipedia/en/thumb/d/df/Lamborghini_Logo.svg/896px-Lamborghini_Logo.svg.png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320" y="3911777"/>
              <a:ext cx="344290" cy="317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9" name="Picture 43" descr="https://www.bentleymotors.com/etc/clientlibs/bentley/bentley.motors.apps/resources/img/logo@2x.png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653" y="3920749"/>
              <a:ext cx="785320" cy="32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Afbeelding 40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788" y="3881568"/>
              <a:ext cx="399918" cy="32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A90B6504-2AC5-42DB-AE8D-F1453AD7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7310" y="3820004"/>
              <a:ext cx="610009" cy="399151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63C0F906-0D8C-4397-B8C4-84D555D8E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0452" y="3894743"/>
              <a:ext cx="611215" cy="342280"/>
            </a:xfrm>
            <a:prstGeom prst="rect">
              <a:avLst/>
            </a:prstGeom>
          </p:spPr>
        </p:pic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691B4E18-4A9E-48E9-B000-3BC5D9A30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4805" y="3963171"/>
              <a:ext cx="225093" cy="296295"/>
            </a:xfrm>
            <a:prstGeom prst="rect">
              <a:avLst/>
            </a:prstGeom>
          </p:spPr>
        </p:pic>
        <p:pic>
          <p:nvPicPr>
            <p:cNvPr id="42" name="Afbeelding 41">
              <a:extLst>
                <a:ext uri="{FF2B5EF4-FFF2-40B4-BE49-F238E27FC236}">
                  <a16:creationId xmlns:a16="http://schemas.microsoft.com/office/drawing/2014/main" id="{5B1D44CD-10D1-4A6E-A5FA-632026676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3216" y="3489068"/>
              <a:ext cx="599153" cy="178094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5" name="Afbeelding 14" descr="Afbeelding met illustratie&#10;&#10;Automatisch gegenereerde beschrijving">
            <a:extLst>
              <a:ext uri="{FF2B5EF4-FFF2-40B4-BE49-F238E27FC236}">
                <a16:creationId xmlns:a16="http://schemas.microsoft.com/office/drawing/2014/main" id="{3ABF1F58-4A33-EAF0-FD55-D802EFE5B3C2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648" y="4050858"/>
            <a:ext cx="743829" cy="5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74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9195556-36A0-409B-95A4-73756C6D7229}"/>
              </a:ext>
            </a:extLst>
          </p:cNvPr>
          <p:cNvSpPr/>
          <p:nvPr/>
        </p:nvSpPr>
        <p:spPr>
          <a:xfrm>
            <a:off x="9885689" y="5810265"/>
            <a:ext cx="2044040" cy="849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6336FD-EF54-4055-8CBF-39D1E0AB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7" y="274642"/>
            <a:ext cx="9902864" cy="56525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ea typeface="ＭＳ Ｐゴシック" pitchFamily="34" charset="-128"/>
                <a:cs typeface="+mn-cs"/>
              </a:rPr>
              <a:t>Wat </a:t>
            </a:r>
            <a:r>
              <a:rPr lang="en-US" sz="3600" dirty="0" err="1">
                <a:ea typeface="ＭＳ Ｐゴシック" pitchFamily="34" charset="-128"/>
                <a:cs typeface="+mn-cs"/>
              </a:rPr>
              <a:t>doen</a:t>
            </a:r>
            <a:r>
              <a:rPr lang="en-US" sz="3600" dirty="0">
                <a:ea typeface="ＭＳ Ｐゴシック" pitchFamily="34" charset="-128"/>
                <a:cs typeface="+mn-cs"/>
              </a:rPr>
              <a:t> we…</a:t>
            </a:r>
            <a:endParaRPr lang="en-US" sz="2900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DD23923-6281-49CF-8ABE-4D4CD900BC9E}"/>
              </a:ext>
            </a:extLst>
          </p:cNvPr>
          <p:cNvSpPr/>
          <p:nvPr/>
        </p:nvSpPr>
        <p:spPr>
          <a:xfrm>
            <a:off x="320374" y="1220756"/>
            <a:ext cx="7656465" cy="2208245"/>
          </a:xfrm>
          <a:prstGeom prst="rect">
            <a:avLst/>
          </a:prstGeom>
          <a:noFill/>
          <a:ln w="12700">
            <a:solidFill>
              <a:srgbClr val="29305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l-NL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B0925FF-0211-4D0B-86CA-F6D6F3DDE465}"/>
              </a:ext>
            </a:extLst>
          </p:cNvPr>
          <p:cNvSpPr/>
          <p:nvPr/>
        </p:nvSpPr>
        <p:spPr>
          <a:xfrm>
            <a:off x="320374" y="5829268"/>
            <a:ext cx="11690369" cy="912101"/>
          </a:xfrm>
          <a:prstGeom prst="rect">
            <a:avLst/>
          </a:prstGeom>
          <a:noFill/>
          <a:ln w="12700">
            <a:solidFill>
              <a:srgbClr val="29305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l-NL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9A43EFC-65FE-42D6-93D9-1B33AB607C6B}"/>
              </a:ext>
            </a:extLst>
          </p:cNvPr>
          <p:cNvSpPr/>
          <p:nvPr/>
        </p:nvSpPr>
        <p:spPr>
          <a:xfrm>
            <a:off x="8134504" y="1211504"/>
            <a:ext cx="3876243" cy="2208245"/>
          </a:xfrm>
          <a:prstGeom prst="rect">
            <a:avLst/>
          </a:prstGeom>
          <a:noFill/>
          <a:ln w="12700">
            <a:solidFill>
              <a:srgbClr val="29305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l-NL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3822837-7808-4D36-A439-1E7399F22FBC}"/>
              </a:ext>
            </a:extLst>
          </p:cNvPr>
          <p:cNvSpPr txBox="1"/>
          <p:nvPr/>
        </p:nvSpPr>
        <p:spPr>
          <a:xfrm>
            <a:off x="2696877" y="1235126"/>
            <a:ext cx="3544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600" b="1" dirty="0">
                <a:latin typeface="NeuzeitGro" pitchFamily="2" charset="77"/>
              </a:rPr>
              <a:t>National Automotive Distributors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DBFEA10-1551-4DB8-A4A0-0845783FFBCE}"/>
              </a:ext>
            </a:extLst>
          </p:cNvPr>
          <p:cNvSpPr txBox="1"/>
          <p:nvPr/>
        </p:nvSpPr>
        <p:spPr>
          <a:xfrm>
            <a:off x="8962619" y="1177952"/>
            <a:ext cx="2374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nl-NL" sz="1600" b="1" dirty="0">
                <a:latin typeface="NeuzeitGro" pitchFamily="2" charset="77"/>
              </a:rPr>
              <a:t>Retail Automotive</a:t>
            </a:r>
            <a:endParaRPr lang="LID4096" sz="1600" b="1">
              <a:latin typeface="NeuzeitGro" pitchFamily="2" charset="77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C3E2F03C-7F40-4A45-BF00-E14596B33FB3}"/>
              </a:ext>
            </a:extLst>
          </p:cNvPr>
          <p:cNvSpPr txBox="1"/>
          <p:nvPr/>
        </p:nvSpPr>
        <p:spPr>
          <a:xfrm>
            <a:off x="312969" y="5891951"/>
            <a:ext cx="2833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600" b="1" dirty="0" err="1">
                <a:latin typeface="NeuzeitGro" pitchFamily="2" charset="77"/>
              </a:rPr>
              <a:t>Louwman</a:t>
            </a:r>
            <a:r>
              <a:rPr lang="nl-NL" sz="1600" b="1" dirty="0">
                <a:latin typeface="NeuzeitGro" pitchFamily="2" charset="77"/>
              </a:rPr>
              <a:t> Group </a:t>
            </a:r>
            <a:br>
              <a:rPr lang="nl-NL" sz="1600" b="1" dirty="0">
                <a:latin typeface="NeuzeitGro" pitchFamily="2" charset="77"/>
              </a:rPr>
            </a:br>
            <a:r>
              <a:rPr lang="nl-NL" sz="1600" b="1" dirty="0">
                <a:latin typeface="NeuzeitGro" pitchFamily="2" charset="77"/>
              </a:rPr>
              <a:t>Holding &amp; Services</a:t>
            </a:r>
            <a:endParaRPr lang="LID4096" sz="1600" b="1">
              <a:latin typeface="NeuzeitGro" pitchFamily="2" charset="77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F0F3E30A-3967-42BD-B1B6-C3203C47EDC6}"/>
              </a:ext>
            </a:extLst>
          </p:cNvPr>
          <p:cNvSpPr txBox="1"/>
          <p:nvPr/>
        </p:nvSpPr>
        <p:spPr>
          <a:xfrm>
            <a:off x="357284" y="2971695"/>
            <a:ext cx="19814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Louwman &amp; </a:t>
            </a:r>
            <a:r>
              <a:rPr lang="nl-NL" sz="1067" err="1">
                <a:solidFill>
                  <a:prstClr val="black"/>
                </a:solidFill>
                <a:latin typeface="Calibri"/>
              </a:rPr>
              <a:t>Parqui</a:t>
            </a:r>
            <a:br>
              <a:rPr lang="nl-NL" sz="1067">
                <a:solidFill>
                  <a:prstClr val="black"/>
                </a:solidFill>
                <a:latin typeface="Calibri"/>
              </a:rPr>
            </a:br>
            <a:r>
              <a:rPr lang="nl-NL" sz="1067">
                <a:solidFill>
                  <a:prstClr val="black"/>
                </a:solidFill>
                <a:latin typeface="Calibri"/>
              </a:rPr>
              <a:t>Toyota/Lexus Netherlands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6671D313-5CEE-4F34-8E55-067B1D014E71}"/>
              </a:ext>
            </a:extLst>
          </p:cNvPr>
          <p:cNvSpPr txBox="1"/>
          <p:nvPr/>
        </p:nvSpPr>
        <p:spPr>
          <a:xfrm>
            <a:off x="2919773" y="2980239"/>
            <a:ext cx="145016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B.V. </a:t>
            </a:r>
            <a:r>
              <a:rPr lang="nl-NL" sz="1067" err="1">
                <a:solidFill>
                  <a:prstClr val="black"/>
                </a:solidFill>
                <a:latin typeface="Calibri"/>
              </a:rPr>
              <a:t>Nimag</a:t>
            </a:r>
            <a:endParaRPr lang="nl-NL" sz="1067">
              <a:solidFill>
                <a:prstClr val="black"/>
              </a:solidFill>
              <a:latin typeface="Calibri"/>
            </a:endParaRPr>
          </a:p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Suzuki Netherlands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FD8CF31D-1050-48D7-95DD-36ED4FAC1740}"/>
              </a:ext>
            </a:extLst>
          </p:cNvPr>
          <p:cNvSpPr txBox="1"/>
          <p:nvPr/>
        </p:nvSpPr>
        <p:spPr>
          <a:xfrm>
            <a:off x="4950996" y="2976858"/>
            <a:ext cx="137019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Louwman Sweden</a:t>
            </a:r>
          </a:p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Suzuki Sweden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C8B26FBA-5C0B-4399-9634-26FD2C6FBF44}"/>
              </a:ext>
            </a:extLst>
          </p:cNvPr>
          <p:cNvSpPr txBox="1"/>
          <p:nvPr/>
        </p:nvSpPr>
        <p:spPr>
          <a:xfrm>
            <a:off x="6662225" y="2981985"/>
            <a:ext cx="144016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Yokohama</a:t>
            </a:r>
          </a:p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Netherlands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55C2782-1ADF-49D9-BAC7-37292E2BF5B6}"/>
              </a:ext>
            </a:extLst>
          </p:cNvPr>
          <p:cNvSpPr txBox="1"/>
          <p:nvPr/>
        </p:nvSpPr>
        <p:spPr>
          <a:xfrm>
            <a:off x="6623376" y="1994605"/>
            <a:ext cx="137019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Louwman </a:t>
            </a:r>
            <a:r>
              <a:rPr lang="nl-NL" sz="1067" err="1">
                <a:solidFill>
                  <a:prstClr val="black"/>
                </a:solidFill>
                <a:latin typeface="Calibri"/>
              </a:rPr>
              <a:t>Parts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2" name="Afbeelding 41" descr="Schermafbeelding 2017-09-22 om 11.23.54.png">
            <a:extLst>
              <a:ext uri="{FF2B5EF4-FFF2-40B4-BE49-F238E27FC236}">
                <a16:creationId xmlns:a16="http://schemas.microsoft.com/office/drawing/2014/main" id="{F72B26DB-6639-4E3B-A809-2B8788E9A0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623" y="2324879"/>
            <a:ext cx="1185968" cy="547927"/>
          </a:xfrm>
          <a:prstGeom prst="rect">
            <a:avLst/>
          </a:prstGeom>
        </p:spPr>
      </p:pic>
      <p:sp>
        <p:nvSpPr>
          <p:cNvPr id="52" name="Tekstvak 51">
            <a:extLst>
              <a:ext uri="{FF2B5EF4-FFF2-40B4-BE49-F238E27FC236}">
                <a16:creationId xmlns:a16="http://schemas.microsoft.com/office/drawing/2014/main" id="{9E579077-9E14-4F87-8B1A-0E9CBD6C02F9}"/>
              </a:ext>
            </a:extLst>
          </p:cNvPr>
          <p:cNvSpPr txBox="1"/>
          <p:nvPr/>
        </p:nvSpPr>
        <p:spPr>
          <a:xfrm>
            <a:off x="8072277" y="2109881"/>
            <a:ext cx="144016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Louwman Dealers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BE3EBE64-4F6B-4508-8BF1-DC97D35DE106}"/>
              </a:ext>
            </a:extLst>
          </p:cNvPr>
          <p:cNvSpPr txBox="1"/>
          <p:nvPr/>
        </p:nvSpPr>
        <p:spPr>
          <a:xfrm>
            <a:off x="9295282" y="2114047"/>
            <a:ext cx="169374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Louwman Mercedes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249D8C5E-DD7E-48F4-B6AA-204AFAE82C59}"/>
              </a:ext>
            </a:extLst>
          </p:cNvPr>
          <p:cNvSpPr txBox="1"/>
          <p:nvPr/>
        </p:nvSpPr>
        <p:spPr>
          <a:xfrm>
            <a:off x="10606167" y="2114232"/>
            <a:ext cx="151298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 dirty="0">
                <a:solidFill>
                  <a:prstClr val="black"/>
                </a:solidFill>
                <a:latin typeface="Calibri"/>
              </a:rPr>
              <a:t>Louwman Peugeot/Opel</a:t>
            </a:r>
            <a:endParaRPr lang="LID4096" sz="10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8A89F151-FF18-47EA-9AB1-4209C84B7F9E}"/>
              </a:ext>
            </a:extLst>
          </p:cNvPr>
          <p:cNvSpPr txBox="1"/>
          <p:nvPr/>
        </p:nvSpPr>
        <p:spPr>
          <a:xfrm>
            <a:off x="8070268" y="3090177"/>
            <a:ext cx="144016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 dirty="0">
                <a:solidFill>
                  <a:prstClr val="black"/>
                </a:solidFill>
                <a:latin typeface="Calibri"/>
              </a:rPr>
              <a:t>Louwman Mazda KIA</a:t>
            </a:r>
            <a:endParaRPr lang="LID4096" sz="10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6CA732F5-7175-4766-B09B-BCC962896918}"/>
              </a:ext>
            </a:extLst>
          </p:cNvPr>
          <p:cNvSpPr txBox="1"/>
          <p:nvPr/>
        </p:nvSpPr>
        <p:spPr>
          <a:xfrm>
            <a:off x="9300948" y="3098507"/>
            <a:ext cx="153850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Louwman </a:t>
            </a:r>
            <a:r>
              <a:rPr lang="nl-NL" sz="1067" err="1">
                <a:solidFill>
                  <a:prstClr val="black"/>
                </a:solidFill>
                <a:latin typeface="Calibri"/>
              </a:rPr>
              <a:t>Exclusive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418B0B01-0BBB-412C-BF45-DB46B3BD00DA}"/>
              </a:ext>
            </a:extLst>
          </p:cNvPr>
          <p:cNvSpPr txBox="1"/>
          <p:nvPr/>
        </p:nvSpPr>
        <p:spPr>
          <a:xfrm>
            <a:off x="10640548" y="3104177"/>
            <a:ext cx="137019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Louwman </a:t>
            </a:r>
            <a:r>
              <a:rPr lang="nl-NL" sz="1067" err="1">
                <a:solidFill>
                  <a:prstClr val="black"/>
                </a:solidFill>
                <a:latin typeface="Calibri"/>
              </a:rPr>
              <a:t>Czech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8" name="Afbeelding 57">
            <a:extLst>
              <a:ext uri="{FF2B5EF4-FFF2-40B4-BE49-F238E27FC236}">
                <a16:creationId xmlns:a16="http://schemas.microsoft.com/office/drawing/2014/main" id="{41CDA4DF-053C-4F01-9E8D-2E80B025FC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6742" y="1552636"/>
            <a:ext cx="1212871" cy="628896"/>
          </a:xfrm>
          <a:prstGeom prst="rect">
            <a:avLst/>
          </a:prstGeom>
        </p:spPr>
      </p:pic>
      <p:pic>
        <p:nvPicPr>
          <p:cNvPr id="59" name="Picture 4" descr="Vestiging • Louwman">
            <a:extLst>
              <a:ext uri="{FF2B5EF4-FFF2-40B4-BE49-F238E27FC236}">
                <a16:creationId xmlns:a16="http://schemas.microsoft.com/office/drawing/2014/main" id="{B63DBC9E-4499-4B21-B7F8-84DD70F5A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18757" y="1559479"/>
            <a:ext cx="1133723" cy="58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Aanbod | Toyota Aygo Benzine (2018) | Autotrack.nl.">
            <a:extLst>
              <a:ext uri="{FF2B5EF4-FFF2-40B4-BE49-F238E27FC236}">
                <a16:creationId xmlns:a16="http://schemas.microsoft.com/office/drawing/2014/main" id="{D662C6A5-ECC5-43B7-840E-BFFB6CC7E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8165162" y="1549561"/>
            <a:ext cx="1182436" cy="6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CE23E364-FE84-476F-80F1-070FF91B15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890" y="2495044"/>
            <a:ext cx="1159300" cy="652107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0DCCEEBD-953A-46C7-9D41-78B6CF7467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1617" y="2497763"/>
            <a:ext cx="1197995" cy="649389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83615AAD-8678-493A-8C23-A9293FA814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5299" y="2498653"/>
            <a:ext cx="1127181" cy="64181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4BC3AF72-8874-5A44-9534-F9A6A3439E8F}"/>
              </a:ext>
            </a:extLst>
          </p:cNvPr>
          <p:cNvGrpSpPr/>
          <p:nvPr/>
        </p:nvGrpSpPr>
        <p:grpSpPr>
          <a:xfrm>
            <a:off x="4242215" y="3506501"/>
            <a:ext cx="5952215" cy="2208699"/>
            <a:chOff x="3156096" y="2643418"/>
            <a:chExt cx="4464161" cy="1656524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DF7004C-6749-435D-BE79-947F7ACF85B9}"/>
                </a:ext>
              </a:extLst>
            </p:cNvPr>
            <p:cNvSpPr/>
            <p:nvPr/>
          </p:nvSpPr>
          <p:spPr>
            <a:xfrm>
              <a:off x="3156096" y="2643758"/>
              <a:ext cx="2808312" cy="1656184"/>
            </a:xfrm>
            <a:prstGeom prst="rect">
              <a:avLst/>
            </a:prstGeom>
            <a:noFill/>
            <a:ln w="12700">
              <a:solidFill>
                <a:srgbClr val="29305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nl-NL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82751B91-CBD4-45D0-A2C5-17266E77D5DA}"/>
                </a:ext>
              </a:extLst>
            </p:cNvPr>
            <p:cNvSpPr txBox="1"/>
            <p:nvPr/>
          </p:nvSpPr>
          <p:spPr>
            <a:xfrm>
              <a:off x="3943719" y="2643418"/>
              <a:ext cx="1423204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600" b="1" dirty="0" err="1">
                  <a:latin typeface="NeuzeitGro" pitchFamily="2" charset="77"/>
                </a:rPr>
                <a:t>Louwman</a:t>
              </a:r>
              <a:r>
                <a:rPr lang="nl-NL" sz="1600" b="1" dirty="0">
                  <a:latin typeface="NeuzeitGro" pitchFamily="2" charset="77"/>
                </a:rPr>
                <a:t> Care</a:t>
              </a:r>
              <a:endParaRPr lang="LID4096" sz="1600" b="1">
                <a:latin typeface="NeuzeitGro" pitchFamily="2" charset="77"/>
              </a:endParaRPr>
            </a:p>
          </p:txBody>
        </p:sp>
        <p:pic>
          <p:nvPicPr>
            <p:cNvPr id="65" name="Picture 4" descr="logo">
              <a:extLst>
                <a:ext uri="{FF2B5EF4-FFF2-40B4-BE49-F238E27FC236}">
                  <a16:creationId xmlns:a16="http://schemas.microsoft.com/office/drawing/2014/main" id="{B2C6DA0F-6195-4A98-B3A3-9ED814123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119" y="2997502"/>
              <a:ext cx="452226" cy="455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" descr="https://www.welzorg.nl/wp-content/uploads/2019/07/Welzorg_logo-01-700x353.jpg">
              <a:extLst>
                <a:ext uri="{FF2B5EF4-FFF2-40B4-BE49-F238E27FC236}">
                  <a16:creationId xmlns:a16="http://schemas.microsoft.com/office/drawing/2014/main" id="{63E81BF5-167F-4C43-8547-9D4D161D5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96885" y="3680824"/>
              <a:ext cx="1239005" cy="345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59D49E27-93C8-4A2B-A434-5901DAC01E83}"/>
                </a:ext>
              </a:extLst>
            </p:cNvPr>
            <p:cNvGrpSpPr/>
            <p:nvPr/>
          </p:nvGrpSpPr>
          <p:grpSpPr>
            <a:xfrm>
              <a:off x="4390137" y="3529896"/>
              <a:ext cx="3230120" cy="651437"/>
              <a:chOff x="4076603" y="3427539"/>
              <a:chExt cx="3230120" cy="651437"/>
            </a:xfrm>
          </p:grpSpPr>
          <p:grpSp>
            <p:nvGrpSpPr>
              <p:cNvPr id="69" name="Groep 68">
                <a:extLst>
                  <a:ext uri="{FF2B5EF4-FFF2-40B4-BE49-F238E27FC236}">
                    <a16:creationId xmlns:a16="http://schemas.microsoft.com/office/drawing/2014/main" id="{62C1668D-C0FA-4354-88FB-A210EE6EB070}"/>
                  </a:ext>
                </a:extLst>
              </p:cNvPr>
              <p:cNvGrpSpPr/>
              <p:nvPr/>
            </p:nvGrpSpPr>
            <p:grpSpPr>
              <a:xfrm>
                <a:off x="4171673" y="3467271"/>
                <a:ext cx="916647" cy="212313"/>
                <a:chOff x="1111340" y="1654575"/>
                <a:chExt cx="916647" cy="212313"/>
              </a:xfrm>
            </p:grpSpPr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FCDE8248-248D-44A8-8009-363945F57D01}"/>
                    </a:ext>
                  </a:extLst>
                </p:cNvPr>
                <p:cNvSpPr/>
                <p:nvPr/>
              </p:nvSpPr>
              <p:spPr>
                <a:xfrm>
                  <a:off x="1111340" y="1654575"/>
                  <a:ext cx="916647" cy="21231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77" name="Tekstvak 76">
                  <a:extLst>
                    <a:ext uri="{FF2B5EF4-FFF2-40B4-BE49-F238E27FC236}">
                      <a16:creationId xmlns:a16="http://schemas.microsoft.com/office/drawing/2014/main" id="{C93D4EAD-139D-4188-A6C1-B53ED9FDF7B5}"/>
                    </a:ext>
                  </a:extLst>
                </p:cNvPr>
                <p:cNvSpPr txBox="1"/>
                <p:nvPr/>
              </p:nvSpPr>
              <p:spPr>
                <a:xfrm>
                  <a:off x="1111340" y="1654575"/>
                  <a:ext cx="916647" cy="21231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" tIns="7620" rIns="7620" bIns="7620" numCol="1" spcCol="1270" anchor="ctr" anchorCtr="0">
                  <a:noAutofit/>
                </a:bodyPr>
                <a:lstStyle/>
                <a:p>
                  <a:pPr algn="ctr" defTabSz="53337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nl-NL" sz="1200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Welzorg </a:t>
                  </a:r>
                  <a:r>
                    <a:rPr lang="nl-NL" sz="1200" b="1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Mobiliteit</a:t>
                  </a:r>
                </a:p>
              </p:txBody>
            </p:sp>
          </p:grpSp>
          <p:grpSp>
            <p:nvGrpSpPr>
              <p:cNvPr id="70" name="Groep 69">
                <a:extLst>
                  <a:ext uri="{FF2B5EF4-FFF2-40B4-BE49-F238E27FC236}">
                    <a16:creationId xmlns:a16="http://schemas.microsoft.com/office/drawing/2014/main" id="{3D7B0325-B6B4-46C2-99E0-953E16E5964D}"/>
                  </a:ext>
                </a:extLst>
              </p:cNvPr>
              <p:cNvGrpSpPr/>
              <p:nvPr/>
            </p:nvGrpSpPr>
            <p:grpSpPr>
              <a:xfrm>
                <a:off x="4120698" y="3686269"/>
                <a:ext cx="916647" cy="212313"/>
                <a:chOff x="2220483" y="1654575"/>
                <a:chExt cx="916647" cy="212313"/>
              </a:xfrm>
            </p:grpSpPr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5DA998C5-487E-4A51-8D59-47106EC83A2C}"/>
                    </a:ext>
                  </a:extLst>
                </p:cNvPr>
                <p:cNvSpPr/>
                <p:nvPr/>
              </p:nvSpPr>
              <p:spPr>
                <a:xfrm>
                  <a:off x="2220483" y="1654575"/>
                  <a:ext cx="916647" cy="21231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75" name="Tekstvak 74">
                  <a:extLst>
                    <a:ext uri="{FF2B5EF4-FFF2-40B4-BE49-F238E27FC236}">
                      <a16:creationId xmlns:a16="http://schemas.microsoft.com/office/drawing/2014/main" id="{B0F488A3-76F3-475B-B05C-2B6D9F4E9FA4}"/>
                    </a:ext>
                  </a:extLst>
                </p:cNvPr>
                <p:cNvSpPr txBox="1"/>
                <p:nvPr/>
              </p:nvSpPr>
              <p:spPr>
                <a:xfrm>
                  <a:off x="2220483" y="1654575"/>
                  <a:ext cx="916647" cy="21231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" tIns="7620" rIns="7620" bIns="7620" numCol="1" spcCol="1270" anchor="ctr" anchorCtr="0">
                  <a:noAutofit/>
                </a:bodyPr>
                <a:lstStyle/>
                <a:p>
                  <a:pPr algn="ctr" defTabSz="53337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nl-NL" sz="1200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Welzorg </a:t>
                  </a:r>
                  <a:r>
                    <a:rPr lang="nl-NL" sz="1200" b="1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Wonen</a:t>
                  </a:r>
                </a:p>
              </p:txBody>
            </p:sp>
          </p:grpSp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250D1363-3343-4BAD-8888-9B96A537717C}"/>
                  </a:ext>
                </a:extLst>
              </p:cNvPr>
              <p:cNvGrpSpPr/>
              <p:nvPr/>
            </p:nvGrpSpPr>
            <p:grpSpPr>
              <a:xfrm>
                <a:off x="4076603" y="3427539"/>
                <a:ext cx="3230120" cy="651437"/>
                <a:chOff x="1016154" y="1654575"/>
                <a:chExt cx="3230120" cy="651437"/>
              </a:xfrm>
            </p:grpSpPr>
            <p:sp>
              <p:nvSpPr>
                <p:cNvPr id="72" name="Rechthoek 71">
                  <a:extLst>
                    <a:ext uri="{FF2B5EF4-FFF2-40B4-BE49-F238E27FC236}">
                      <a16:creationId xmlns:a16="http://schemas.microsoft.com/office/drawing/2014/main" id="{3FFF174A-4C9D-40F1-A1DF-A3717D9E0D45}"/>
                    </a:ext>
                  </a:extLst>
                </p:cNvPr>
                <p:cNvSpPr/>
                <p:nvPr/>
              </p:nvSpPr>
              <p:spPr>
                <a:xfrm>
                  <a:off x="3329627" y="1654575"/>
                  <a:ext cx="916647" cy="21231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73" name="Tekstvak 72">
                  <a:extLst>
                    <a:ext uri="{FF2B5EF4-FFF2-40B4-BE49-F238E27FC236}">
                      <a16:creationId xmlns:a16="http://schemas.microsoft.com/office/drawing/2014/main" id="{072A424B-A7A7-4AB9-BBCB-8ED10FE561E0}"/>
                    </a:ext>
                  </a:extLst>
                </p:cNvPr>
                <p:cNvSpPr txBox="1"/>
                <p:nvPr/>
              </p:nvSpPr>
              <p:spPr>
                <a:xfrm>
                  <a:off x="1016154" y="2093699"/>
                  <a:ext cx="916647" cy="21231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" tIns="7620" rIns="7620" bIns="7620" numCol="1" spcCol="1270" anchor="ctr" anchorCtr="0">
                  <a:noAutofit/>
                </a:bodyPr>
                <a:lstStyle/>
                <a:p>
                  <a:pPr algn="ctr" defTabSz="53337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nl-NL" sz="1200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Welzorg </a:t>
                  </a:r>
                  <a:r>
                    <a:rPr lang="nl-NL" sz="1200" b="1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Auto</a:t>
                  </a:r>
                </a:p>
              </p:txBody>
            </p:sp>
          </p:grpSp>
        </p:grpSp>
      </p:grpSp>
      <p:sp>
        <p:nvSpPr>
          <p:cNvPr id="78" name="Tekstvak 77">
            <a:extLst>
              <a:ext uri="{FF2B5EF4-FFF2-40B4-BE49-F238E27FC236}">
                <a16:creationId xmlns:a16="http://schemas.microsoft.com/office/drawing/2014/main" id="{C350ACA1-FE76-42AC-B7B2-311A38B376E5}"/>
              </a:ext>
            </a:extLst>
          </p:cNvPr>
          <p:cNvSpPr txBox="1"/>
          <p:nvPr/>
        </p:nvSpPr>
        <p:spPr>
          <a:xfrm>
            <a:off x="7000938" y="6487579"/>
            <a:ext cx="16180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Louwman Real </a:t>
            </a:r>
            <a:r>
              <a:rPr lang="nl-NL" sz="1067" err="1">
                <a:solidFill>
                  <a:prstClr val="black"/>
                </a:solidFill>
                <a:latin typeface="Calibri"/>
              </a:rPr>
              <a:t>Estate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CFA96D43-C14D-49CB-97CD-8F6F981C859F}"/>
              </a:ext>
            </a:extLst>
          </p:cNvPr>
          <p:cNvSpPr txBox="1"/>
          <p:nvPr/>
        </p:nvSpPr>
        <p:spPr>
          <a:xfrm>
            <a:off x="4197381" y="6489533"/>
            <a:ext cx="16180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 dirty="0">
                <a:solidFill>
                  <a:prstClr val="black"/>
                </a:solidFill>
                <a:latin typeface="Calibri"/>
              </a:rPr>
              <a:t>Louwman </a:t>
            </a:r>
            <a:r>
              <a:rPr lang="nl-NL" sz="1067" dirty="0" err="1">
                <a:solidFill>
                  <a:prstClr val="black"/>
                </a:solidFill>
                <a:latin typeface="Calibri"/>
              </a:rPr>
              <a:t>Logistics</a:t>
            </a:r>
            <a:endParaRPr lang="LID4096" sz="10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1DC408A7-B2A4-4032-AF34-56EBE7E9A736}"/>
              </a:ext>
            </a:extLst>
          </p:cNvPr>
          <p:cNvSpPr txBox="1"/>
          <p:nvPr/>
        </p:nvSpPr>
        <p:spPr>
          <a:xfrm>
            <a:off x="5468311" y="6497732"/>
            <a:ext cx="176206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Louwman ICT Services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5" name="Afbeelding 84">
            <a:extLst>
              <a:ext uri="{FF2B5EF4-FFF2-40B4-BE49-F238E27FC236}">
                <a16:creationId xmlns:a16="http://schemas.microsoft.com/office/drawing/2014/main" id="{AE8CFAAF-69A1-4C95-848F-7D05C19772B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347" y="5924121"/>
            <a:ext cx="900808" cy="600304"/>
          </a:xfrm>
          <a:prstGeom prst="rect">
            <a:avLst/>
          </a:prstGeom>
        </p:spPr>
      </p:pic>
      <p:pic>
        <p:nvPicPr>
          <p:cNvPr id="86" name="Afbeelding 85">
            <a:extLst>
              <a:ext uri="{FF2B5EF4-FFF2-40B4-BE49-F238E27FC236}">
                <a16:creationId xmlns:a16="http://schemas.microsoft.com/office/drawing/2014/main" id="{D51FA84B-C91C-4A9B-9685-156CD714A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2479" y="5954302"/>
            <a:ext cx="1079412" cy="600809"/>
          </a:xfrm>
          <a:prstGeom prst="rect">
            <a:avLst/>
          </a:prstGeom>
        </p:spPr>
      </p:pic>
      <p:pic>
        <p:nvPicPr>
          <p:cNvPr id="88" name="Afbeelding 87">
            <a:extLst>
              <a:ext uri="{FF2B5EF4-FFF2-40B4-BE49-F238E27FC236}">
                <a16:creationId xmlns:a16="http://schemas.microsoft.com/office/drawing/2014/main" id="{985B3731-A429-4E05-AE1E-DA3BD62487D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213" y="5929424"/>
            <a:ext cx="1306363" cy="600304"/>
          </a:xfrm>
          <a:prstGeom prst="rect">
            <a:avLst/>
          </a:prstGeom>
        </p:spPr>
      </p:pic>
      <p:sp>
        <p:nvSpPr>
          <p:cNvPr id="93" name="Tekstvak 92">
            <a:extLst>
              <a:ext uri="{FF2B5EF4-FFF2-40B4-BE49-F238E27FC236}">
                <a16:creationId xmlns:a16="http://schemas.microsoft.com/office/drawing/2014/main" id="{82333D4B-90AF-4C36-B1C4-81A8DFB0BAAE}"/>
              </a:ext>
            </a:extLst>
          </p:cNvPr>
          <p:cNvSpPr txBox="1"/>
          <p:nvPr/>
        </p:nvSpPr>
        <p:spPr>
          <a:xfrm>
            <a:off x="10841223" y="6489489"/>
            <a:ext cx="105415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HR &amp; Talent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Tekstvak 93">
            <a:extLst>
              <a:ext uri="{FF2B5EF4-FFF2-40B4-BE49-F238E27FC236}">
                <a16:creationId xmlns:a16="http://schemas.microsoft.com/office/drawing/2014/main" id="{95360FF9-0F26-449F-870E-6BBBA2D20F98}"/>
              </a:ext>
            </a:extLst>
          </p:cNvPr>
          <p:cNvSpPr txBox="1"/>
          <p:nvPr/>
        </p:nvSpPr>
        <p:spPr>
          <a:xfrm>
            <a:off x="2776122" y="6497732"/>
            <a:ext cx="149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Louwman Museum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Tekstvak 94">
            <a:extLst>
              <a:ext uri="{FF2B5EF4-FFF2-40B4-BE49-F238E27FC236}">
                <a16:creationId xmlns:a16="http://schemas.microsoft.com/office/drawing/2014/main" id="{F5D66031-2D5E-4B27-8BF6-26C35DE7F2F0}"/>
              </a:ext>
            </a:extLst>
          </p:cNvPr>
          <p:cNvSpPr txBox="1"/>
          <p:nvPr/>
        </p:nvSpPr>
        <p:spPr>
          <a:xfrm>
            <a:off x="8450124" y="6502443"/>
            <a:ext cx="149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Finance &amp; Audit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EDD09A3C-67ED-4992-A576-EA1A15410F67}"/>
              </a:ext>
            </a:extLst>
          </p:cNvPr>
          <p:cNvSpPr txBox="1"/>
          <p:nvPr/>
        </p:nvSpPr>
        <p:spPr>
          <a:xfrm>
            <a:off x="9519101" y="6503824"/>
            <a:ext cx="149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067">
                <a:solidFill>
                  <a:prstClr val="black"/>
                </a:solidFill>
                <a:latin typeface="Calibri"/>
              </a:rPr>
              <a:t>Legal &amp; Compliance</a:t>
            </a:r>
            <a:endParaRPr lang="LID4096" sz="10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9" name="Afbeelding 98">
            <a:extLst>
              <a:ext uri="{FF2B5EF4-FFF2-40B4-BE49-F238E27FC236}">
                <a16:creationId xmlns:a16="http://schemas.microsoft.com/office/drawing/2014/main" id="{F0F5FAD8-A40D-4728-98E3-76669A6FF18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53" b="90935" l="10000" r="90000">
                        <a14:foregroundMark x1="32439" y1="44029" x2="48537" y2="64460"/>
                        <a14:foregroundMark x1="48537" y1="64460" x2="60122" y2="67050"/>
                        <a14:foregroundMark x1="60122" y1="67050" x2="68049" y2="65755"/>
                        <a14:foregroundMark x1="68049" y1="65755" x2="67561" y2="54532"/>
                        <a14:foregroundMark x1="67561" y1="54532" x2="54878" y2="36259"/>
                        <a14:foregroundMark x1="54878" y1="36259" x2="53049" y2="35971"/>
                        <a14:foregroundMark x1="39390" y1="47914" x2="47317" y2="41871"/>
                        <a14:foregroundMark x1="47317" y1="41871" x2="54512" y2="47050"/>
                        <a14:foregroundMark x1="54512" y1="47050" x2="55732" y2="48633"/>
                        <a14:foregroundMark x1="62927" y1="35540" x2="62561" y2="43022"/>
                        <a14:foregroundMark x1="67073" y1="62590" x2="58537" y2="60863"/>
                        <a14:foregroundMark x1="58537" y1="60863" x2="63659" y2="54676"/>
                        <a14:foregroundMark x1="48293" y1="53237" x2="53537" y2="60432"/>
                        <a14:foregroundMark x1="53537" y1="60432" x2="55976" y2="56835"/>
                        <a14:foregroundMark x1="42805" y1="64029" x2="48537" y2="52086"/>
                        <a14:foregroundMark x1="40976" y1="59568" x2="46463" y2="66331"/>
                        <a14:foregroundMark x1="46463" y1="66331" x2="46707" y2="66331"/>
                        <a14:foregroundMark x1="39878" y1="57986" x2="40488" y2="68345"/>
                        <a14:foregroundMark x1="36341" y1="67626" x2="32439" y2="57842"/>
                        <a14:foregroundMark x1="32439" y1="57842" x2="32927" y2="39568"/>
                        <a14:foregroundMark x1="34390" y1="51079" x2="34024" y2="57554"/>
                        <a14:foregroundMark x1="49268" y1="9496" x2="49268" y2="9496"/>
                        <a14:foregroundMark x1="49634" y1="90935" x2="49634" y2="90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387" y="5855148"/>
            <a:ext cx="860924" cy="729685"/>
          </a:xfrm>
          <a:prstGeom prst="rect">
            <a:avLst/>
          </a:prstGeom>
        </p:spPr>
      </p:pic>
      <p:pic>
        <p:nvPicPr>
          <p:cNvPr id="100" name="Afbeelding 99">
            <a:extLst>
              <a:ext uri="{FF2B5EF4-FFF2-40B4-BE49-F238E27FC236}">
                <a16:creationId xmlns:a16="http://schemas.microsoft.com/office/drawing/2014/main" id="{AEFB9434-8BFA-460F-A9D3-AD21C238C9F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58" b="96289" l="2930" r="97266">
                        <a14:foregroundMark x1="15039" y1="8203" x2="15625" y2="26172"/>
                        <a14:foregroundMark x1="5664" y1="26367" x2="5664" y2="26367"/>
                        <a14:foregroundMark x1="12305" y1="7813" x2="16992" y2="5078"/>
                        <a14:foregroundMark x1="15039" y1="1758" x2="15039" y2="1758"/>
                        <a14:foregroundMark x1="4492" y1="21484" x2="4492" y2="21484"/>
                        <a14:foregroundMark x1="2930" y1="28320" x2="7813" y2="19727"/>
                        <a14:foregroundMark x1="7813" y1="19727" x2="9180" y2="9375"/>
                        <a14:foregroundMark x1="9180" y1="9375" x2="17383" y2="3125"/>
                        <a14:foregroundMark x1="17383" y1="3125" x2="22656" y2="12305"/>
                        <a14:foregroundMark x1="22656" y1="12305" x2="51758" y2="33008"/>
                        <a14:foregroundMark x1="51758" y1="33008" x2="49219" y2="45313"/>
                        <a14:foregroundMark x1="49219" y1="45313" x2="37695" y2="52539"/>
                        <a14:foregroundMark x1="37695" y1="52539" x2="26563" y2="52930"/>
                        <a14:foregroundMark x1="26563" y1="52930" x2="19336" y2="45508"/>
                        <a14:foregroundMark x1="19336" y1="45508" x2="21680" y2="35156"/>
                        <a14:foregroundMark x1="21680" y1="35156" x2="30469" y2="30859"/>
                        <a14:foregroundMark x1="30469" y1="30859" x2="40820" y2="29492"/>
                        <a14:foregroundMark x1="40820" y1="29492" x2="52148" y2="30469"/>
                        <a14:foregroundMark x1="52148" y1="30469" x2="61719" y2="34961"/>
                        <a14:foregroundMark x1="19141" y1="27539" x2="9766" y2="33594"/>
                        <a14:foregroundMark x1="9766" y1="33594" x2="4883" y2="44141"/>
                        <a14:foregroundMark x1="4883" y1="44141" x2="5664" y2="54883"/>
                        <a14:foregroundMark x1="5664" y1="54883" x2="16602" y2="75781"/>
                        <a14:foregroundMark x1="16602" y1="75781" x2="20117" y2="79883"/>
                        <a14:foregroundMark x1="21875" y1="65820" x2="14844" y2="53711"/>
                        <a14:foregroundMark x1="14844" y1="53711" x2="13477" y2="46094"/>
                        <a14:foregroundMark x1="36328" y1="56055" x2="37891" y2="39258"/>
                        <a14:foregroundMark x1="37891" y1="39258" x2="46875" y2="32031"/>
                        <a14:foregroundMark x1="46875" y1="32031" x2="60938" y2="30859"/>
                        <a14:foregroundMark x1="60938" y1="30859" x2="69727" y2="36719"/>
                        <a14:foregroundMark x1="69727" y1="36719" x2="70117" y2="48633"/>
                        <a14:foregroundMark x1="70117" y1="48633" x2="64453" y2="56641"/>
                        <a14:foregroundMark x1="64453" y1="56641" x2="54297" y2="59180"/>
                        <a14:foregroundMark x1="54297" y1="59180" x2="49023" y2="51758"/>
                        <a14:foregroundMark x1="35352" y1="19727" x2="48242" y2="13867"/>
                        <a14:foregroundMark x1="48242" y1="13867" x2="72461" y2="12109"/>
                        <a14:foregroundMark x1="72461" y1="12109" x2="79883" y2="20898"/>
                        <a14:foregroundMark x1="79883" y1="20898" x2="81250" y2="28711"/>
                        <a14:foregroundMark x1="26758" y1="12305" x2="36133" y2="8789"/>
                        <a14:foregroundMark x1="36133" y1="8789" x2="64258" y2="7227"/>
                        <a14:foregroundMark x1="64258" y1="7227" x2="69141" y2="10352"/>
                        <a14:foregroundMark x1="79492" y1="14258" x2="81250" y2="4492"/>
                        <a14:foregroundMark x1="81250" y1="4492" x2="89844" y2="9375"/>
                        <a14:foregroundMark x1="89844" y1="9375" x2="94336" y2="28711"/>
                        <a14:foregroundMark x1="94336" y1="28711" x2="91602" y2="29492"/>
                        <a14:foregroundMark x1="95313" y1="22070" x2="97266" y2="26367"/>
                        <a14:foregroundMark x1="18750" y1="24023" x2="29688" y2="27148"/>
                        <a14:foregroundMark x1="3906" y1="87500" x2="9375" y2="95703"/>
                        <a14:foregroundMark x1="9375" y1="95703" x2="8203" y2="90430"/>
                        <a14:foregroundMark x1="4102" y1="86914" x2="4102" y2="93164"/>
                        <a14:foregroundMark x1="4102" y1="93750" x2="14453" y2="96289"/>
                        <a14:foregroundMark x1="14453" y1="96289" x2="21289" y2="89063"/>
                        <a14:foregroundMark x1="21289" y1="89063" x2="25781" y2="79688"/>
                        <a14:foregroundMark x1="27734" y1="86719" x2="53516" y2="90039"/>
                        <a14:foregroundMark x1="53516" y1="90039" x2="66992" y2="89258"/>
                        <a14:foregroundMark x1="66992" y1="89258" x2="77148" y2="84375"/>
                        <a14:foregroundMark x1="77148" y1="84375" x2="85156" y2="73828"/>
                        <a14:foregroundMark x1="85156" y1="73828" x2="88281" y2="40430"/>
                        <a14:foregroundMark x1="86914" y1="28711" x2="91797" y2="37695"/>
                        <a14:foregroundMark x1="91797" y1="37695" x2="92969" y2="47461"/>
                        <a14:foregroundMark x1="92969" y1="47461" x2="91211" y2="59961"/>
                        <a14:foregroundMark x1="91211" y1="59961" x2="84375" y2="72461"/>
                        <a14:foregroundMark x1="84375" y1="72461" x2="75977" y2="65625"/>
                        <a14:foregroundMark x1="75977" y1="65625" x2="80078" y2="53125"/>
                        <a14:foregroundMark x1="80078" y1="53125" x2="86133" y2="45117"/>
                        <a14:foregroundMark x1="86133" y1="45117" x2="86133" y2="34766"/>
                        <a14:foregroundMark x1="86133" y1="34766" x2="85547" y2="32031"/>
                        <a14:foregroundMark x1="24609" y1="88867" x2="50195" y2="93750"/>
                        <a14:foregroundMark x1="50195" y1="93750" x2="61328" y2="93750"/>
                        <a14:foregroundMark x1="61328" y1="93750" x2="70703" y2="92383"/>
                        <a14:foregroundMark x1="81445" y1="92773" x2="81445" y2="92773"/>
                        <a14:foregroundMark x1="76758" y1="92188" x2="87500" y2="91211"/>
                        <a14:foregroundMark x1="87500" y1="91211" x2="88477" y2="93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780" y="5898100"/>
            <a:ext cx="578589" cy="578589"/>
          </a:xfrm>
          <a:prstGeom prst="rect">
            <a:avLst/>
          </a:prstGeom>
        </p:spPr>
      </p:pic>
      <p:pic>
        <p:nvPicPr>
          <p:cNvPr id="101" name="Graphic 100" descr="Hamer met effen opvulling">
            <a:extLst>
              <a:ext uri="{FF2B5EF4-FFF2-40B4-BE49-F238E27FC236}">
                <a16:creationId xmlns:a16="http://schemas.microsoft.com/office/drawing/2014/main" id="{C6717FAC-49E7-46FE-9333-9922A67768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60391" y="5943295"/>
            <a:ext cx="632300" cy="632300"/>
          </a:xfrm>
          <a:prstGeom prst="rect">
            <a:avLst/>
          </a:prstGeom>
        </p:spPr>
      </p:pic>
      <p:pic>
        <p:nvPicPr>
          <p:cNvPr id="102" name="Graphic 101" descr="Contract silhouet">
            <a:extLst>
              <a:ext uri="{FF2B5EF4-FFF2-40B4-BE49-F238E27FC236}">
                <a16:creationId xmlns:a16="http://schemas.microsoft.com/office/drawing/2014/main" id="{4B629782-1981-4897-9977-3DF5945EB35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723277" y="6099776"/>
            <a:ext cx="468147" cy="468147"/>
          </a:xfrm>
          <a:prstGeom prst="rect">
            <a:avLst/>
          </a:prstGeom>
        </p:spPr>
      </p:pic>
      <p:pic>
        <p:nvPicPr>
          <p:cNvPr id="2052" name="Picture 4" descr="Fonk - Mensen: Nimag versterkt de leiding van haar bedrijf">
            <a:extLst>
              <a:ext uri="{FF2B5EF4-FFF2-40B4-BE49-F238E27FC236}">
                <a16:creationId xmlns:a16="http://schemas.microsoft.com/office/drawing/2014/main" id="{F49F0100-9DAC-8B4B-98F0-11C7CA0EF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4936" y="1807491"/>
            <a:ext cx="2079725" cy="109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8E5BE914-31ED-964D-AB31-30226823B1AF}"/>
              </a:ext>
            </a:extLst>
          </p:cNvPr>
          <p:cNvGrpSpPr/>
          <p:nvPr/>
        </p:nvGrpSpPr>
        <p:grpSpPr>
          <a:xfrm>
            <a:off x="4994088" y="1796050"/>
            <a:ext cx="1648024" cy="1090297"/>
            <a:chOff x="4777273" y="220971"/>
            <a:chExt cx="1230428" cy="724100"/>
          </a:xfrm>
        </p:grpSpPr>
        <p:pic>
          <p:nvPicPr>
            <p:cNvPr id="2054" name="Picture 6" descr="Välj rätt vinterdäck till din Suzuki | Suzuki Småland">
              <a:extLst>
                <a:ext uri="{FF2B5EF4-FFF2-40B4-BE49-F238E27FC236}">
                  <a16:creationId xmlns:a16="http://schemas.microsoft.com/office/drawing/2014/main" id="{E53ABECF-B64F-964C-AAF8-CE513FEACE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77273" y="220971"/>
              <a:ext cx="1230428" cy="72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7" descr="Afbeeldingsresultaat voor suzuki logo png">
              <a:extLst>
                <a:ext uri="{FF2B5EF4-FFF2-40B4-BE49-F238E27FC236}">
                  <a16:creationId xmlns:a16="http://schemas.microsoft.com/office/drawing/2014/main" id="{253BFB6A-33AD-48E9-9BAC-BBAA447FF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565" y="324908"/>
              <a:ext cx="475919" cy="475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16D947D2-818B-994E-A731-D37297421144}"/>
              </a:ext>
            </a:extLst>
          </p:cNvPr>
          <p:cNvGrpSpPr/>
          <p:nvPr/>
        </p:nvGrpSpPr>
        <p:grpSpPr>
          <a:xfrm>
            <a:off x="380199" y="1796051"/>
            <a:ext cx="2463615" cy="1104412"/>
            <a:chOff x="285148" y="1347037"/>
            <a:chExt cx="2034714" cy="867955"/>
          </a:xfrm>
        </p:grpSpPr>
        <p:pic>
          <p:nvPicPr>
            <p:cNvPr id="2050" name="Picture 2" descr="Over Louwman • Louwman">
              <a:extLst>
                <a:ext uri="{FF2B5EF4-FFF2-40B4-BE49-F238E27FC236}">
                  <a16:creationId xmlns:a16="http://schemas.microsoft.com/office/drawing/2014/main" id="{452AECA2-9608-B841-B5D6-F9104C71B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148" y="1347037"/>
              <a:ext cx="2034714" cy="86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9" descr="Afbeeldingsresultaat voor toyota logo png">
              <a:extLst>
                <a:ext uri="{FF2B5EF4-FFF2-40B4-BE49-F238E27FC236}">
                  <a16:creationId xmlns:a16="http://schemas.microsoft.com/office/drawing/2014/main" id="{A5A8BE14-ED4A-47A4-9F87-BF8A6D011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81" y="1362795"/>
              <a:ext cx="404705" cy="338654"/>
            </a:xfrm>
            <a:prstGeom prst="rect">
              <a:avLst/>
            </a:prstGeom>
            <a:solidFill>
              <a:schemeClr val="bg2"/>
            </a:solidFill>
          </p:spPr>
        </p:pic>
      </p:grpSp>
      <p:pic>
        <p:nvPicPr>
          <p:cNvPr id="5132" name="Picture 12" descr="Logo Daihatsu">
            <a:extLst>
              <a:ext uri="{FF2B5EF4-FFF2-40B4-BE49-F238E27FC236}">
                <a16:creationId xmlns:a16="http://schemas.microsoft.com/office/drawing/2014/main" id="{37FE72B9-0D66-7442-A8A0-E8F9F0A2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578" y="1826764"/>
            <a:ext cx="1200204" cy="21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08144597-2B9E-4D7A-8BD5-89EF27F8B6CD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486" y="1422485"/>
            <a:ext cx="1234296" cy="3668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Afbeelding 8" descr="Afbeelding met gebouw, gras, buiten, lucht&#10;&#10;Automatisch gegenereerde beschrijving">
            <a:extLst>
              <a:ext uri="{FF2B5EF4-FFF2-40B4-BE49-F238E27FC236}">
                <a16:creationId xmlns:a16="http://schemas.microsoft.com/office/drawing/2014/main" id="{23AC7C9D-CD38-4611-BAF3-95D2B1EC54E0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893" y="5902898"/>
            <a:ext cx="1457187" cy="64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3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99656" y="325965"/>
            <a:ext cx="11137237" cy="428628"/>
          </a:xfrm>
        </p:spPr>
        <p:txBody>
          <a:bodyPr vert="horz" lIns="0" tIns="0" rIns="0" bIns="0" rtlCol="0" anchor="t"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  <a:latin typeface="NeuzeitGro" pitchFamily="2" charset="77"/>
                <a:cs typeface="Arial"/>
              </a:rPr>
              <a:t>We </a:t>
            </a:r>
            <a:r>
              <a:rPr lang="en-GB" dirty="0" err="1">
                <a:solidFill>
                  <a:schemeClr val="tx1"/>
                </a:solidFill>
                <a:latin typeface="NeuzeitGro" pitchFamily="2" charset="77"/>
                <a:cs typeface="Arial"/>
              </a:rPr>
              <a:t>bereiden</a:t>
            </a:r>
            <a:r>
              <a:rPr lang="en-GB" dirty="0">
                <a:solidFill>
                  <a:schemeClr val="tx1"/>
                </a:solidFill>
                <a:latin typeface="NeuzeitGro" pitchFamily="2" charset="77"/>
                <a:cs typeface="Arial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NeuzeitGro" pitchFamily="2" charset="77"/>
                <a:cs typeface="Arial"/>
              </a:rPr>
              <a:t>ons</a:t>
            </a:r>
            <a:r>
              <a:rPr lang="en-GB" dirty="0">
                <a:solidFill>
                  <a:schemeClr val="tx1"/>
                </a:solidFill>
                <a:latin typeface="NeuzeitGro" pitchFamily="2" charset="77"/>
                <a:cs typeface="Arial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NeuzeitGro" pitchFamily="2" charset="77"/>
                <a:cs typeface="Arial"/>
              </a:rPr>
              <a:t>voor</a:t>
            </a:r>
            <a:r>
              <a:rPr lang="en-GB" dirty="0">
                <a:solidFill>
                  <a:schemeClr val="tx1"/>
                </a:solidFill>
                <a:latin typeface="NeuzeitGro" pitchFamily="2" charset="77"/>
                <a:cs typeface="Arial"/>
              </a:rPr>
              <a:t> op de </a:t>
            </a:r>
            <a:r>
              <a:rPr lang="en-GB" dirty="0" err="1">
                <a:solidFill>
                  <a:schemeClr val="tx1"/>
                </a:solidFill>
                <a:latin typeface="NeuzeitGro" pitchFamily="2" charset="77"/>
                <a:cs typeface="Arial"/>
              </a:rPr>
              <a:t>volgende</a:t>
            </a:r>
            <a:r>
              <a:rPr lang="en-GB" dirty="0">
                <a:solidFill>
                  <a:schemeClr val="tx1"/>
                </a:solidFill>
                <a:latin typeface="NeuzeitGro" pitchFamily="2" charset="77"/>
                <a:cs typeface="Arial"/>
              </a:rPr>
              <a:t> 100 </a:t>
            </a:r>
            <a:r>
              <a:rPr lang="en-GB" dirty="0" err="1">
                <a:solidFill>
                  <a:schemeClr val="tx1"/>
                </a:solidFill>
                <a:latin typeface="NeuzeitGro" pitchFamily="2" charset="77"/>
                <a:cs typeface="Arial"/>
              </a:rPr>
              <a:t>jaar</a:t>
            </a:r>
            <a:r>
              <a:rPr lang="en-GB" dirty="0">
                <a:solidFill>
                  <a:schemeClr val="tx1"/>
                </a:solidFill>
                <a:latin typeface="NeuzeitGro" pitchFamily="2" charset="77"/>
                <a:cs typeface="Arial"/>
              </a:rPr>
              <a:t>! </a:t>
            </a:r>
            <a:endParaRPr lang="nl-NL" dirty="0">
              <a:solidFill>
                <a:schemeClr val="tx1"/>
              </a:solidFill>
              <a:latin typeface="NeuzeitGro" pitchFamily="2" charset="77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498311"/>
            <a:ext cx="11604687" cy="42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A4E778-547D-4D46-8E59-CD51C707E104}"/>
              </a:ext>
            </a:extLst>
          </p:cNvPr>
          <p:cNvSpPr/>
          <p:nvPr/>
        </p:nvSpPr>
        <p:spPr>
          <a:xfrm>
            <a:off x="6598763" y="1753387"/>
            <a:ext cx="3091992" cy="1960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LID4096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Afbeelding 2">
            <a:extLst>
              <a:ext uri="{FF2B5EF4-FFF2-40B4-BE49-F238E27FC236}">
                <a16:creationId xmlns:a16="http://schemas.microsoft.com/office/drawing/2014/main" id="{7D2814AB-1E87-4BC8-AE45-BFECF58A2C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392" y="1845709"/>
            <a:ext cx="2149072" cy="1787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91855-2023-4BF1-A1CD-8F401E84A6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459" y="2196447"/>
            <a:ext cx="2212436" cy="106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89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336FD-EF54-4055-8CBF-39D1E0AB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7" y="274642"/>
            <a:ext cx="9902864" cy="56525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ea typeface="ＭＳ Ｐゴシック" pitchFamily="34" charset="-128"/>
                <a:cs typeface="+mn-cs"/>
              </a:rPr>
              <a:t>Wat </a:t>
            </a:r>
            <a:r>
              <a:rPr lang="en-US" sz="3600" dirty="0" err="1">
                <a:ea typeface="ＭＳ Ｐゴシック" pitchFamily="34" charset="-128"/>
                <a:cs typeface="+mn-cs"/>
              </a:rPr>
              <a:t>doen</a:t>
            </a:r>
            <a:r>
              <a:rPr lang="en-US" sz="3600" dirty="0">
                <a:ea typeface="ＭＳ Ｐゴシック" pitchFamily="34" charset="-128"/>
                <a:cs typeface="+mn-cs"/>
              </a:rPr>
              <a:t> we… </a:t>
            </a:r>
            <a:r>
              <a:rPr lang="en-US" sz="3600" dirty="0" err="1">
                <a:ea typeface="ＭＳ Ｐゴシック" pitchFamily="34" charset="-128"/>
                <a:cs typeface="+mn-cs"/>
              </a:rPr>
              <a:t>nog</a:t>
            </a:r>
            <a:r>
              <a:rPr lang="en-US" sz="3600" dirty="0">
                <a:ea typeface="ＭＳ Ｐゴシック" pitchFamily="34" charset="-128"/>
                <a:cs typeface="+mn-cs"/>
              </a:rPr>
              <a:t> </a:t>
            </a:r>
            <a:r>
              <a:rPr lang="en-US" sz="3600" dirty="0" err="1">
                <a:ea typeface="ＭＳ Ｐゴシック" pitchFamily="34" charset="-128"/>
                <a:cs typeface="+mn-cs"/>
              </a:rPr>
              <a:t>meer</a:t>
            </a:r>
            <a:r>
              <a:rPr lang="en-US" sz="3600" dirty="0">
                <a:ea typeface="ＭＳ Ｐゴシック" pitchFamily="34" charset="-128"/>
                <a:cs typeface="+mn-cs"/>
              </a:rPr>
              <a:t>…</a:t>
            </a:r>
            <a:endParaRPr lang="en-US" sz="29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2BEB873-03F3-4DE8-A91C-95A740245CF5}"/>
              </a:ext>
            </a:extLst>
          </p:cNvPr>
          <p:cNvSpPr/>
          <p:nvPr/>
        </p:nvSpPr>
        <p:spPr>
          <a:xfrm>
            <a:off x="320373" y="3525012"/>
            <a:ext cx="3744416" cy="2208245"/>
          </a:xfrm>
          <a:prstGeom prst="rect">
            <a:avLst/>
          </a:prstGeom>
          <a:noFill/>
          <a:ln w="12700">
            <a:solidFill>
              <a:srgbClr val="29305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l-NL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94AF963C-DC17-42DD-A2E9-E3F27F333BC8}"/>
              </a:ext>
            </a:extLst>
          </p:cNvPr>
          <p:cNvSpPr txBox="1"/>
          <p:nvPr/>
        </p:nvSpPr>
        <p:spPr>
          <a:xfrm>
            <a:off x="313569" y="3525013"/>
            <a:ext cx="3862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600" b="1" dirty="0" err="1">
                <a:solidFill>
                  <a:prstClr val="black"/>
                </a:solidFill>
                <a:latin typeface="Calibri"/>
              </a:rPr>
              <a:t>Mobility</a:t>
            </a:r>
            <a:r>
              <a:rPr lang="nl-NL" sz="1600" b="1" dirty="0">
                <a:solidFill>
                  <a:prstClr val="black"/>
                </a:solidFill>
                <a:latin typeface="Calibri"/>
              </a:rPr>
              <a:t> Financial Customer Services</a:t>
            </a:r>
            <a:endParaRPr lang="LID4096" sz="16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" name="Afbeelding 47" descr="Schermafbeelding 2017-09-22 om 11.24.17.png">
            <a:extLst>
              <a:ext uri="{FF2B5EF4-FFF2-40B4-BE49-F238E27FC236}">
                <a16:creationId xmlns:a16="http://schemas.microsoft.com/office/drawing/2014/main" id="{6810ED0B-4B54-48EF-AFAC-2EB474C86E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261" y="3892061"/>
            <a:ext cx="2348107" cy="1037848"/>
          </a:xfrm>
          <a:prstGeom prst="rect">
            <a:avLst/>
          </a:prstGeom>
        </p:spPr>
      </p:pic>
      <p:sp>
        <p:nvSpPr>
          <p:cNvPr id="49" name="Tekstvak 48">
            <a:extLst>
              <a:ext uri="{FF2B5EF4-FFF2-40B4-BE49-F238E27FC236}">
                <a16:creationId xmlns:a16="http://schemas.microsoft.com/office/drawing/2014/main" id="{4BA516DD-A1C5-4CA4-ADA8-7B316552B4E8}"/>
              </a:ext>
            </a:extLst>
          </p:cNvPr>
          <p:cNvSpPr txBox="1"/>
          <p:nvPr/>
        </p:nvSpPr>
        <p:spPr>
          <a:xfrm>
            <a:off x="2723369" y="4411175"/>
            <a:ext cx="1311801" cy="5230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933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Snel</a:t>
            </a:r>
            <a:r>
              <a:rPr lang="en-GB" sz="933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</a:t>
            </a:r>
            <a:r>
              <a:rPr lang="en-GB" sz="933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groeiende</a:t>
            </a:r>
            <a:r>
              <a:rPr lang="en-GB" sz="933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</a:t>
            </a:r>
            <a:br>
              <a:rPr lang="en-GB" sz="933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r>
              <a:rPr lang="en-GB" sz="933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Lease- </a:t>
            </a:r>
            <a:r>
              <a:rPr lang="en-GB" sz="933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en</a:t>
            </a:r>
            <a:r>
              <a:rPr lang="en-GB" sz="933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f</a:t>
            </a:r>
            <a:r>
              <a:rPr lang="en-GB" sz="933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inancierings</a:t>
            </a:r>
            <a:r>
              <a:rPr lang="en-GB" sz="933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</a:t>
            </a:r>
            <a:r>
              <a:rPr lang="en-GB" sz="933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maatschappij</a:t>
            </a:r>
            <a:endParaRPr lang="en-GB" sz="933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pic>
        <p:nvPicPr>
          <p:cNvPr id="50" name="Afbeelding 49">
            <a:extLst>
              <a:ext uri="{FF2B5EF4-FFF2-40B4-BE49-F238E27FC236}">
                <a16:creationId xmlns:a16="http://schemas.microsoft.com/office/drawing/2014/main" id="{100704C2-1D1A-45F5-9B44-92A119DF0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732" y="3892621"/>
            <a:ext cx="1048509" cy="552319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3C86C6E8-DEC7-4B2B-A7F0-7F3CA9201C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39" y="5044803"/>
            <a:ext cx="1169623" cy="584812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5F89C384-2FC9-4846-BA4D-9FC417BA18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24" y="5049045"/>
            <a:ext cx="816845" cy="580568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4BC3AF72-8874-5A44-9534-F9A6A3439E8F}"/>
              </a:ext>
            </a:extLst>
          </p:cNvPr>
          <p:cNvGrpSpPr/>
          <p:nvPr/>
        </p:nvGrpSpPr>
        <p:grpSpPr>
          <a:xfrm>
            <a:off x="4242215" y="3506501"/>
            <a:ext cx="5952215" cy="2208699"/>
            <a:chOff x="3156096" y="2643418"/>
            <a:chExt cx="4464161" cy="1656524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DF7004C-6749-435D-BE79-947F7ACF85B9}"/>
                </a:ext>
              </a:extLst>
            </p:cNvPr>
            <p:cNvSpPr/>
            <p:nvPr/>
          </p:nvSpPr>
          <p:spPr>
            <a:xfrm>
              <a:off x="3156096" y="2643758"/>
              <a:ext cx="2808312" cy="1656184"/>
            </a:xfrm>
            <a:prstGeom prst="rect">
              <a:avLst/>
            </a:prstGeom>
            <a:noFill/>
            <a:ln w="12700">
              <a:solidFill>
                <a:srgbClr val="29305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nl-NL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82751B91-CBD4-45D0-A2C5-17266E77D5DA}"/>
                </a:ext>
              </a:extLst>
            </p:cNvPr>
            <p:cNvSpPr txBox="1"/>
            <p:nvPr/>
          </p:nvSpPr>
          <p:spPr>
            <a:xfrm>
              <a:off x="3943719" y="2643418"/>
              <a:ext cx="1423204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600" b="1" dirty="0">
                  <a:solidFill>
                    <a:prstClr val="black"/>
                  </a:solidFill>
                  <a:latin typeface="Calibri"/>
                </a:rPr>
                <a:t>Louwman Care</a:t>
              </a:r>
              <a:endParaRPr lang="LID4096" sz="1600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65" name="Picture 4" descr="logo">
              <a:extLst>
                <a:ext uri="{FF2B5EF4-FFF2-40B4-BE49-F238E27FC236}">
                  <a16:creationId xmlns:a16="http://schemas.microsoft.com/office/drawing/2014/main" id="{B2C6DA0F-6195-4A98-B3A3-9ED814123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119" y="2997502"/>
              <a:ext cx="452226" cy="455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" descr="https://www.welzorg.nl/wp-content/uploads/2019/07/Welzorg_logo-01-700x353.jpg">
              <a:extLst>
                <a:ext uri="{FF2B5EF4-FFF2-40B4-BE49-F238E27FC236}">
                  <a16:creationId xmlns:a16="http://schemas.microsoft.com/office/drawing/2014/main" id="{63E81BF5-167F-4C43-8547-9D4D161D5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96885" y="3680824"/>
              <a:ext cx="1239005" cy="345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59D49E27-93C8-4A2B-A434-5901DAC01E83}"/>
                </a:ext>
              </a:extLst>
            </p:cNvPr>
            <p:cNvGrpSpPr/>
            <p:nvPr/>
          </p:nvGrpSpPr>
          <p:grpSpPr>
            <a:xfrm>
              <a:off x="4390137" y="3529896"/>
              <a:ext cx="3230120" cy="651437"/>
              <a:chOff x="4076603" y="3427539"/>
              <a:chExt cx="3230120" cy="651437"/>
            </a:xfrm>
          </p:grpSpPr>
          <p:grpSp>
            <p:nvGrpSpPr>
              <p:cNvPr id="69" name="Groep 68">
                <a:extLst>
                  <a:ext uri="{FF2B5EF4-FFF2-40B4-BE49-F238E27FC236}">
                    <a16:creationId xmlns:a16="http://schemas.microsoft.com/office/drawing/2014/main" id="{62C1668D-C0FA-4354-88FB-A210EE6EB070}"/>
                  </a:ext>
                </a:extLst>
              </p:cNvPr>
              <p:cNvGrpSpPr/>
              <p:nvPr/>
            </p:nvGrpSpPr>
            <p:grpSpPr>
              <a:xfrm>
                <a:off x="4171673" y="3467271"/>
                <a:ext cx="916647" cy="212313"/>
                <a:chOff x="1111340" y="1654575"/>
                <a:chExt cx="916647" cy="212313"/>
              </a:xfrm>
            </p:grpSpPr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FCDE8248-248D-44A8-8009-363945F57D01}"/>
                    </a:ext>
                  </a:extLst>
                </p:cNvPr>
                <p:cNvSpPr/>
                <p:nvPr/>
              </p:nvSpPr>
              <p:spPr>
                <a:xfrm>
                  <a:off x="1111340" y="1654575"/>
                  <a:ext cx="916647" cy="21231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77" name="Tekstvak 76">
                  <a:extLst>
                    <a:ext uri="{FF2B5EF4-FFF2-40B4-BE49-F238E27FC236}">
                      <a16:creationId xmlns:a16="http://schemas.microsoft.com/office/drawing/2014/main" id="{C93D4EAD-139D-4188-A6C1-B53ED9FDF7B5}"/>
                    </a:ext>
                  </a:extLst>
                </p:cNvPr>
                <p:cNvSpPr txBox="1"/>
                <p:nvPr/>
              </p:nvSpPr>
              <p:spPr>
                <a:xfrm>
                  <a:off x="1111340" y="1654575"/>
                  <a:ext cx="916647" cy="21231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" tIns="7620" rIns="7620" bIns="7620" numCol="1" spcCol="1270" anchor="ctr" anchorCtr="0">
                  <a:noAutofit/>
                </a:bodyPr>
                <a:lstStyle/>
                <a:p>
                  <a:pPr algn="ctr" defTabSz="53337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nl-NL" sz="1200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Welzorg </a:t>
                  </a:r>
                  <a:r>
                    <a:rPr lang="nl-NL" sz="1200" b="1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Mobiliteit</a:t>
                  </a:r>
                </a:p>
              </p:txBody>
            </p:sp>
          </p:grpSp>
          <p:grpSp>
            <p:nvGrpSpPr>
              <p:cNvPr id="70" name="Groep 69">
                <a:extLst>
                  <a:ext uri="{FF2B5EF4-FFF2-40B4-BE49-F238E27FC236}">
                    <a16:creationId xmlns:a16="http://schemas.microsoft.com/office/drawing/2014/main" id="{3D7B0325-B6B4-46C2-99E0-953E16E5964D}"/>
                  </a:ext>
                </a:extLst>
              </p:cNvPr>
              <p:cNvGrpSpPr/>
              <p:nvPr/>
            </p:nvGrpSpPr>
            <p:grpSpPr>
              <a:xfrm>
                <a:off x="4120698" y="3686269"/>
                <a:ext cx="916647" cy="212313"/>
                <a:chOff x="2220483" y="1654575"/>
                <a:chExt cx="916647" cy="212313"/>
              </a:xfrm>
            </p:grpSpPr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5DA998C5-487E-4A51-8D59-47106EC83A2C}"/>
                    </a:ext>
                  </a:extLst>
                </p:cNvPr>
                <p:cNvSpPr/>
                <p:nvPr/>
              </p:nvSpPr>
              <p:spPr>
                <a:xfrm>
                  <a:off x="2220483" y="1654575"/>
                  <a:ext cx="916647" cy="21231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75" name="Tekstvak 74">
                  <a:extLst>
                    <a:ext uri="{FF2B5EF4-FFF2-40B4-BE49-F238E27FC236}">
                      <a16:creationId xmlns:a16="http://schemas.microsoft.com/office/drawing/2014/main" id="{B0F488A3-76F3-475B-B05C-2B6D9F4E9FA4}"/>
                    </a:ext>
                  </a:extLst>
                </p:cNvPr>
                <p:cNvSpPr txBox="1"/>
                <p:nvPr/>
              </p:nvSpPr>
              <p:spPr>
                <a:xfrm>
                  <a:off x="2220483" y="1654575"/>
                  <a:ext cx="916647" cy="21231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" tIns="7620" rIns="7620" bIns="7620" numCol="1" spcCol="1270" anchor="ctr" anchorCtr="0">
                  <a:noAutofit/>
                </a:bodyPr>
                <a:lstStyle/>
                <a:p>
                  <a:pPr algn="ctr" defTabSz="53337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nl-NL" sz="1200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Welzorg </a:t>
                  </a:r>
                  <a:r>
                    <a:rPr lang="nl-NL" sz="1200" b="1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Wonen</a:t>
                  </a:r>
                </a:p>
              </p:txBody>
            </p:sp>
          </p:grpSp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250D1363-3343-4BAD-8888-9B96A537717C}"/>
                  </a:ext>
                </a:extLst>
              </p:cNvPr>
              <p:cNvGrpSpPr/>
              <p:nvPr/>
            </p:nvGrpSpPr>
            <p:grpSpPr>
              <a:xfrm>
                <a:off x="4076603" y="3427539"/>
                <a:ext cx="3230120" cy="651437"/>
                <a:chOff x="1016154" y="1654575"/>
                <a:chExt cx="3230120" cy="651437"/>
              </a:xfrm>
            </p:grpSpPr>
            <p:sp>
              <p:nvSpPr>
                <p:cNvPr id="72" name="Rechthoek 71">
                  <a:extLst>
                    <a:ext uri="{FF2B5EF4-FFF2-40B4-BE49-F238E27FC236}">
                      <a16:creationId xmlns:a16="http://schemas.microsoft.com/office/drawing/2014/main" id="{3FFF174A-4C9D-40F1-A1DF-A3717D9E0D45}"/>
                    </a:ext>
                  </a:extLst>
                </p:cNvPr>
                <p:cNvSpPr/>
                <p:nvPr/>
              </p:nvSpPr>
              <p:spPr>
                <a:xfrm>
                  <a:off x="3329627" y="1654575"/>
                  <a:ext cx="916647" cy="21231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73" name="Tekstvak 72">
                  <a:extLst>
                    <a:ext uri="{FF2B5EF4-FFF2-40B4-BE49-F238E27FC236}">
                      <a16:creationId xmlns:a16="http://schemas.microsoft.com/office/drawing/2014/main" id="{072A424B-A7A7-4AB9-BBCB-8ED10FE561E0}"/>
                    </a:ext>
                  </a:extLst>
                </p:cNvPr>
                <p:cNvSpPr txBox="1"/>
                <p:nvPr/>
              </p:nvSpPr>
              <p:spPr>
                <a:xfrm>
                  <a:off x="1016154" y="2093699"/>
                  <a:ext cx="916647" cy="21231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" tIns="7620" rIns="7620" bIns="7620" numCol="1" spcCol="1270" anchor="ctr" anchorCtr="0">
                  <a:noAutofit/>
                </a:bodyPr>
                <a:lstStyle/>
                <a:p>
                  <a:pPr algn="ctr" defTabSz="53337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nl-NL" sz="1200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Welzorg </a:t>
                  </a:r>
                  <a:r>
                    <a:rPr lang="nl-NL" sz="1200" b="1">
                      <a:solidFill>
                        <a:srgbClr val="8064A2">
                          <a:lumMod val="50000"/>
                        </a:srgbClr>
                      </a:solidFill>
                      <a:latin typeface="SuzukiPRORegular" panose="020B05060400000200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Auto</a:t>
                  </a:r>
                </a:p>
              </p:txBody>
            </p:sp>
          </p:grpSp>
        </p:grp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50743039-4B9E-3A48-80E2-400EFFFA13E1}"/>
              </a:ext>
            </a:extLst>
          </p:cNvPr>
          <p:cNvGrpSpPr/>
          <p:nvPr/>
        </p:nvGrpSpPr>
        <p:grpSpPr>
          <a:xfrm>
            <a:off x="8134503" y="3490368"/>
            <a:ext cx="3898621" cy="2208245"/>
            <a:chOff x="3156096" y="2627905"/>
            <a:chExt cx="2824526" cy="1656184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205665A-EF6D-4735-A4B3-65889638A3CB}"/>
                </a:ext>
              </a:extLst>
            </p:cNvPr>
            <p:cNvSpPr/>
            <p:nvPr/>
          </p:nvSpPr>
          <p:spPr>
            <a:xfrm>
              <a:off x="3156096" y="2627905"/>
              <a:ext cx="2808312" cy="1656184"/>
            </a:xfrm>
            <a:prstGeom prst="rect">
              <a:avLst/>
            </a:prstGeom>
            <a:noFill/>
            <a:ln w="12700">
              <a:solidFill>
                <a:srgbClr val="29305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nl-NL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3F85249B-0006-4902-8476-C430C910F2E3}"/>
                </a:ext>
              </a:extLst>
            </p:cNvPr>
            <p:cNvSpPr txBox="1"/>
            <p:nvPr/>
          </p:nvSpPr>
          <p:spPr>
            <a:xfrm>
              <a:off x="3576029" y="2663137"/>
              <a:ext cx="199194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600" b="1">
                  <a:solidFill>
                    <a:prstClr val="black"/>
                  </a:solidFill>
                  <a:latin typeface="Calibri"/>
                </a:rPr>
                <a:t>Innovation Digital &amp; Data</a:t>
              </a:r>
            </a:p>
          </p:txBody>
        </p:sp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69B5867E-AA48-4405-AECE-B404F951A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366" y="3057922"/>
              <a:ext cx="1174332" cy="410126"/>
            </a:xfrm>
            <a:prstGeom prst="rect">
              <a:avLst/>
            </a:prstGeom>
          </p:spPr>
        </p:pic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A422E549-AE23-4F9E-B253-562684D58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390" y="3957837"/>
              <a:ext cx="1584898" cy="280600"/>
            </a:xfrm>
            <a:prstGeom prst="rect">
              <a:avLst/>
            </a:prstGeom>
          </p:spPr>
        </p:pic>
        <p:pic>
          <p:nvPicPr>
            <p:cNvPr id="45" name="Afbeelding 44">
              <a:extLst>
                <a:ext uri="{FF2B5EF4-FFF2-40B4-BE49-F238E27FC236}">
                  <a16:creationId xmlns:a16="http://schemas.microsoft.com/office/drawing/2014/main" id="{8B15D640-E0AB-4E37-A6B9-81C9D820A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327" y="3937520"/>
              <a:ext cx="1008835" cy="313075"/>
            </a:xfrm>
            <a:prstGeom prst="rect">
              <a:avLst/>
            </a:prstGeom>
          </p:spPr>
        </p:pic>
        <p:pic>
          <p:nvPicPr>
            <p:cNvPr id="46" name="Afbeelding 45">
              <a:extLst>
                <a:ext uri="{FF2B5EF4-FFF2-40B4-BE49-F238E27FC236}">
                  <a16:creationId xmlns:a16="http://schemas.microsoft.com/office/drawing/2014/main" id="{B04B1DA9-77A8-4D00-8F7B-B8583E125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95499" y="3485040"/>
              <a:ext cx="2138576" cy="381688"/>
            </a:xfrm>
            <a:prstGeom prst="rect">
              <a:avLst/>
            </a:prstGeom>
          </p:spPr>
        </p:pic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0FA334FE-E294-4523-B04E-7935A07B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125" b="97461" l="3711" r="97852">
                          <a14:foregroundMark x1="10156" y1="19727" x2="10156" y2="19727"/>
                          <a14:foregroundMark x1="8984" y1="16211" x2="4492" y2="27734"/>
                          <a14:foregroundMark x1="4492" y1="27734" x2="3711" y2="37891"/>
                          <a14:foregroundMark x1="3711" y1="37891" x2="8203" y2="53711"/>
                          <a14:foregroundMark x1="7422" y1="39258" x2="9180" y2="26563"/>
                          <a14:foregroundMark x1="8984" y1="25391" x2="13477" y2="14453"/>
                          <a14:foregroundMark x1="13477" y1="14453" x2="20898" y2="7617"/>
                          <a14:foregroundMark x1="20898" y1="7617" x2="53320" y2="5469"/>
                          <a14:foregroundMark x1="53320" y1="5469" x2="66797" y2="5664"/>
                          <a14:foregroundMark x1="66797" y1="5664" x2="77930" y2="5469"/>
                          <a14:foregroundMark x1="77930" y1="5469" x2="87891" y2="13672"/>
                          <a14:foregroundMark x1="87891" y1="13672" x2="92383" y2="22070"/>
                          <a14:foregroundMark x1="19141" y1="35938" x2="67188" y2="38281"/>
                          <a14:foregroundMark x1="67188" y1="38281" x2="78906" y2="37500"/>
                          <a14:foregroundMark x1="78906" y1="37500" x2="81055" y2="37500"/>
                          <a14:foregroundMark x1="19531" y1="41602" x2="55273" y2="44922"/>
                          <a14:foregroundMark x1="55273" y1="44922" x2="82031" y2="44531"/>
                          <a14:foregroundMark x1="60742" y1="29883" x2="60742" y2="29883"/>
                          <a14:foregroundMark x1="59766" y1="25781" x2="61133" y2="47461"/>
                          <a14:foregroundMark x1="61133" y1="47461" x2="61328" y2="47852"/>
                          <a14:foregroundMark x1="14648" y1="3125" x2="23242" y2="10352"/>
                          <a14:foregroundMark x1="37305" y1="93555" x2="46484" y2="97461"/>
                          <a14:foregroundMark x1="46484" y1="97461" x2="54102" y2="95508"/>
                          <a14:foregroundMark x1="90625" y1="66797" x2="95898" y2="42383"/>
                          <a14:foregroundMark x1="95898" y1="42383" x2="93750" y2="38281"/>
                          <a14:foregroundMark x1="97852" y1="32031" x2="97852" y2="3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587" y="3074789"/>
              <a:ext cx="450356" cy="450356"/>
            </a:xfrm>
            <a:prstGeom prst="rect">
              <a:avLst/>
            </a:prstGeom>
          </p:spPr>
        </p:pic>
        <p:pic>
          <p:nvPicPr>
            <p:cNvPr id="105" name="Afbeelding 104">
              <a:extLst>
                <a:ext uri="{FF2B5EF4-FFF2-40B4-BE49-F238E27FC236}">
                  <a16:creationId xmlns:a16="http://schemas.microsoft.com/office/drawing/2014/main" id="{C3740967-807E-4015-9993-1544F9D80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2489" y="3474288"/>
              <a:ext cx="688133" cy="361824"/>
            </a:xfrm>
            <a:prstGeom prst="rect">
              <a:avLst/>
            </a:prstGeom>
          </p:spPr>
        </p:pic>
      </p:grpSp>
      <p:pic>
        <p:nvPicPr>
          <p:cNvPr id="83" name="Picture 6">
            <a:extLst>
              <a:ext uri="{FF2B5EF4-FFF2-40B4-BE49-F238E27FC236}">
                <a16:creationId xmlns:a16="http://schemas.microsoft.com/office/drawing/2014/main" id="{62A9894A-93F3-2F47-9202-FF3F2F084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6215" y="4177247"/>
            <a:ext cx="945536" cy="38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DA00CA-B4B3-790A-856C-5E935B5D6CB1}"/>
              </a:ext>
            </a:extLst>
          </p:cNvPr>
          <p:cNvGrpSpPr/>
          <p:nvPr/>
        </p:nvGrpSpPr>
        <p:grpSpPr>
          <a:xfrm>
            <a:off x="320374" y="1177953"/>
            <a:ext cx="11798775" cy="2251050"/>
            <a:chOff x="240280" y="883464"/>
            <a:chExt cx="8849081" cy="168828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DD23923-6281-49CF-8ABE-4D4CD900BC9E}"/>
                </a:ext>
              </a:extLst>
            </p:cNvPr>
            <p:cNvSpPr/>
            <p:nvPr/>
          </p:nvSpPr>
          <p:spPr>
            <a:xfrm>
              <a:off x="240280" y="915567"/>
              <a:ext cx="5742349" cy="1656184"/>
            </a:xfrm>
            <a:prstGeom prst="rect">
              <a:avLst/>
            </a:prstGeom>
            <a:noFill/>
            <a:ln w="12700">
              <a:solidFill>
                <a:srgbClr val="29305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nl-NL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9A43EFC-65FE-42D6-93D9-1B33AB607C6B}"/>
                </a:ext>
              </a:extLst>
            </p:cNvPr>
            <p:cNvSpPr/>
            <p:nvPr/>
          </p:nvSpPr>
          <p:spPr>
            <a:xfrm>
              <a:off x="6100878" y="908628"/>
              <a:ext cx="2907182" cy="1656184"/>
            </a:xfrm>
            <a:prstGeom prst="rect">
              <a:avLst/>
            </a:prstGeom>
            <a:noFill/>
            <a:ln w="12700">
              <a:solidFill>
                <a:srgbClr val="29305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nl-NL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03822837-7808-4D36-A439-1E7399F22FBC}"/>
                </a:ext>
              </a:extLst>
            </p:cNvPr>
            <p:cNvSpPr txBox="1"/>
            <p:nvPr/>
          </p:nvSpPr>
          <p:spPr>
            <a:xfrm>
              <a:off x="2022657" y="926344"/>
              <a:ext cx="265822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600" b="1">
                  <a:solidFill>
                    <a:prstClr val="black"/>
                  </a:solidFill>
                  <a:latin typeface="Calibri"/>
                </a:rPr>
                <a:t>National Automotive Distributors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3DBFEA10-1551-4DB8-A4A0-0845783FFBCE}"/>
                </a:ext>
              </a:extLst>
            </p:cNvPr>
            <p:cNvSpPr txBox="1"/>
            <p:nvPr/>
          </p:nvSpPr>
          <p:spPr>
            <a:xfrm>
              <a:off x="6721964" y="883464"/>
              <a:ext cx="178112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600" b="1">
                  <a:solidFill>
                    <a:prstClr val="black"/>
                  </a:solidFill>
                  <a:latin typeface="Calibri"/>
                </a:rPr>
                <a:t>Retail Automotive</a:t>
              </a:r>
              <a:endParaRPr lang="LID4096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F0F3E30A-3967-42BD-B1B6-C3203C47EDC6}"/>
                </a:ext>
              </a:extLst>
            </p:cNvPr>
            <p:cNvSpPr txBox="1"/>
            <p:nvPr/>
          </p:nvSpPr>
          <p:spPr>
            <a:xfrm>
              <a:off x="267962" y="2228771"/>
              <a:ext cx="1486075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Louwman &amp; </a:t>
              </a:r>
              <a:r>
                <a:rPr lang="nl-NL" sz="1067" err="1">
                  <a:solidFill>
                    <a:prstClr val="black"/>
                  </a:solidFill>
                  <a:latin typeface="Calibri"/>
                </a:rPr>
                <a:t>Parqui</a:t>
              </a:r>
              <a:br>
                <a:rPr lang="nl-NL" sz="1067">
                  <a:solidFill>
                    <a:prstClr val="black"/>
                  </a:solidFill>
                  <a:latin typeface="Calibri"/>
                </a:rPr>
              </a:br>
              <a:r>
                <a:rPr lang="nl-NL" sz="1067">
                  <a:solidFill>
                    <a:prstClr val="black"/>
                  </a:solidFill>
                  <a:latin typeface="Calibri"/>
                </a:rPr>
                <a:t>Toyota/Lexus Netherlands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6671D313-5CEE-4F34-8E55-067B1D014E71}"/>
                </a:ext>
              </a:extLst>
            </p:cNvPr>
            <p:cNvSpPr txBox="1"/>
            <p:nvPr/>
          </p:nvSpPr>
          <p:spPr>
            <a:xfrm>
              <a:off x="2189830" y="2235179"/>
              <a:ext cx="1087622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B.V. </a:t>
              </a:r>
              <a:r>
                <a:rPr lang="nl-NL" sz="1067" err="1">
                  <a:solidFill>
                    <a:prstClr val="black"/>
                  </a:solidFill>
                  <a:latin typeface="Calibri"/>
                </a:rPr>
                <a:t>Nimag</a:t>
              </a:r>
              <a:endParaRPr lang="nl-NL" sz="1067">
                <a:solidFill>
                  <a:prstClr val="black"/>
                </a:solidFill>
                <a:latin typeface="Calibri"/>
              </a:endParaRPr>
            </a:p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Suzuki Netherlands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FD8CF31D-1050-48D7-95DD-36ED4FAC1740}"/>
                </a:ext>
              </a:extLst>
            </p:cNvPr>
            <p:cNvSpPr txBox="1"/>
            <p:nvPr/>
          </p:nvSpPr>
          <p:spPr>
            <a:xfrm>
              <a:off x="3713247" y="2232643"/>
              <a:ext cx="1027648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Louwman Sweden</a:t>
              </a:r>
            </a:p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Suzuki Sweden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C8B26FBA-5C0B-4399-9634-26FD2C6FBF44}"/>
                </a:ext>
              </a:extLst>
            </p:cNvPr>
            <p:cNvSpPr txBox="1"/>
            <p:nvPr/>
          </p:nvSpPr>
          <p:spPr>
            <a:xfrm>
              <a:off x="4996669" y="2236489"/>
              <a:ext cx="1080120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Yokohama</a:t>
              </a:r>
            </a:p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Netherlands</a:t>
              </a: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955C2782-1ADF-49D9-BAC7-37292E2BF5B6}"/>
                </a:ext>
              </a:extLst>
            </p:cNvPr>
            <p:cNvSpPr txBox="1"/>
            <p:nvPr/>
          </p:nvSpPr>
          <p:spPr>
            <a:xfrm>
              <a:off x="4967532" y="1495954"/>
              <a:ext cx="1027648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Louwman </a:t>
              </a:r>
              <a:r>
                <a:rPr lang="nl-NL" sz="1067" err="1">
                  <a:solidFill>
                    <a:prstClr val="black"/>
                  </a:solidFill>
                  <a:latin typeface="Calibri"/>
                </a:rPr>
                <a:t>Parts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2" name="Afbeelding 41" descr="Schermafbeelding 2017-09-22 om 11.23.54.png">
              <a:extLst>
                <a:ext uri="{FF2B5EF4-FFF2-40B4-BE49-F238E27FC236}">
                  <a16:creationId xmlns:a16="http://schemas.microsoft.com/office/drawing/2014/main" id="{F72B26DB-6639-4E3B-A809-2B8788E9A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6717" y="1743659"/>
              <a:ext cx="889476" cy="410945"/>
            </a:xfrm>
            <a:prstGeom prst="rect">
              <a:avLst/>
            </a:prstGeom>
          </p:spPr>
        </p:pic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9E579077-9E14-4F87-8B1A-0E9CBD6C02F9}"/>
                </a:ext>
              </a:extLst>
            </p:cNvPr>
            <p:cNvSpPr txBox="1"/>
            <p:nvPr/>
          </p:nvSpPr>
          <p:spPr>
            <a:xfrm>
              <a:off x="6054208" y="1582411"/>
              <a:ext cx="108012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Louwman Dealers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BE3EBE64-4F6B-4508-8BF1-DC97D35DE106}"/>
                </a:ext>
              </a:extLst>
            </p:cNvPr>
            <p:cNvSpPr txBox="1"/>
            <p:nvPr/>
          </p:nvSpPr>
          <p:spPr>
            <a:xfrm>
              <a:off x="6971461" y="1585535"/>
              <a:ext cx="1270309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Louwman Mercedes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kstvak 53">
              <a:extLst>
                <a:ext uri="{FF2B5EF4-FFF2-40B4-BE49-F238E27FC236}">
                  <a16:creationId xmlns:a16="http://schemas.microsoft.com/office/drawing/2014/main" id="{249D8C5E-DD7E-48F4-B6AA-204AFAE82C59}"/>
                </a:ext>
              </a:extLst>
            </p:cNvPr>
            <p:cNvSpPr txBox="1"/>
            <p:nvPr/>
          </p:nvSpPr>
          <p:spPr>
            <a:xfrm>
              <a:off x="7954625" y="1585674"/>
              <a:ext cx="1134736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 dirty="0">
                  <a:solidFill>
                    <a:prstClr val="black"/>
                  </a:solidFill>
                  <a:latin typeface="Calibri"/>
                </a:rPr>
                <a:t>Louwman Peugeot/Opel</a:t>
              </a:r>
              <a:endParaRPr lang="LID4096" sz="106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8A89F151-FF18-47EA-9AB1-4209C84B7F9E}"/>
                </a:ext>
              </a:extLst>
            </p:cNvPr>
            <p:cNvSpPr txBox="1"/>
            <p:nvPr/>
          </p:nvSpPr>
          <p:spPr>
            <a:xfrm>
              <a:off x="6052701" y="2317633"/>
              <a:ext cx="108012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 dirty="0">
                  <a:solidFill>
                    <a:prstClr val="black"/>
                  </a:solidFill>
                  <a:latin typeface="Calibri"/>
                </a:rPr>
                <a:t>Louwman Mazda KIA</a:t>
              </a:r>
              <a:endParaRPr lang="LID4096" sz="106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6CA732F5-7175-4766-B09B-BCC962896918}"/>
                </a:ext>
              </a:extLst>
            </p:cNvPr>
            <p:cNvSpPr txBox="1"/>
            <p:nvPr/>
          </p:nvSpPr>
          <p:spPr>
            <a:xfrm>
              <a:off x="6975711" y="2323880"/>
              <a:ext cx="1153882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Louwman </a:t>
              </a:r>
              <a:r>
                <a:rPr lang="nl-NL" sz="1067" err="1">
                  <a:solidFill>
                    <a:prstClr val="black"/>
                  </a:solidFill>
                  <a:latin typeface="Calibri"/>
                </a:rPr>
                <a:t>Exclusive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418B0B01-0BBB-412C-BF45-DB46B3BD00DA}"/>
                </a:ext>
              </a:extLst>
            </p:cNvPr>
            <p:cNvSpPr txBox="1"/>
            <p:nvPr/>
          </p:nvSpPr>
          <p:spPr>
            <a:xfrm>
              <a:off x="7980411" y="2328133"/>
              <a:ext cx="1027648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Louwman </a:t>
              </a:r>
              <a:r>
                <a:rPr lang="nl-NL" sz="1067" err="1">
                  <a:solidFill>
                    <a:prstClr val="black"/>
                  </a:solidFill>
                  <a:latin typeface="Calibri"/>
                </a:rPr>
                <a:t>Czech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41CDA4DF-053C-4F01-9E8D-2E80B025F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70056" y="1164477"/>
              <a:ext cx="909653" cy="471672"/>
            </a:xfrm>
            <a:prstGeom prst="rect">
              <a:avLst/>
            </a:prstGeom>
          </p:spPr>
        </p:pic>
        <p:pic>
          <p:nvPicPr>
            <p:cNvPr id="59" name="Picture 4" descr="Vestiging • Louwman">
              <a:extLst>
                <a:ext uri="{FF2B5EF4-FFF2-40B4-BE49-F238E27FC236}">
                  <a16:creationId xmlns:a16="http://schemas.microsoft.com/office/drawing/2014/main" id="{B63DBC9E-4499-4B21-B7F8-84DD70F5A4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39068" y="1169609"/>
              <a:ext cx="850292" cy="440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Aanbod | Toyota Aygo Benzine (2018) | Autotrack.nl.">
              <a:extLst>
                <a:ext uri="{FF2B5EF4-FFF2-40B4-BE49-F238E27FC236}">
                  <a16:creationId xmlns:a16="http://schemas.microsoft.com/office/drawing/2014/main" id="{D662C6A5-ECC5-43B7-840E-BFFB6CC7E5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 bwMode="auto">
            <a:xfrm>
              <a:off x="6123871" y="1162171"/>
              <a:ext cx="886827" cy="459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Afbeelding 60">
              <a:extLst>
                <a:ext uri="{FF2B5EF4-FFF2-40B4-BE49-F238E27FC236}">
                  <a16:creationId xmlns:a16="http://schemas.microsoft.com/office/drawing/2014/main" id="{CE23E364-FE84-476F-80F1-070FF91B1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1667" y="1871283"/>
              <a:ext cx="869475" cy="489080"/>
            </a:xfrm>
            <a:prstGeom prst="rect">
              <a:avLst/>
            </a:prstGeom>
          </p:spPr>
        </p:pic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0DCCEEBD-953A-46C7-9D41-78B6CF746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1213" y="1873322"/>
              <a:ext cx="898496" cy="487042"/>
            </a:xfrm>
            <a:prstGeom prst="rect">
              <a:avLst/>
            </a:prstGeom>
          </p:spPr>
        </p:pic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83615AAD-8678-493A-8C23-A9293FA81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3974" y="1873990"/>
              <a:ext cx="845386" cy="481364"/>
            </a:xfrm>
            <a:prstGeom prst="rect">
              <a:avLst/>
            </a:prstGeom>
          </p:spPr>
        </p:pic>
        <p:pic>
          <p:nvPicPr>
            <p:cNvPr id="2052" name="Picture 4" descr="Fonk - Mensen: Nimag versterkt de leiding van haar bedrijf">
              <a:extLst>
                <a:ext uri="{FF2B5EF4-FFF2-40B4-BE49-F238E27FC236}">
                  <a16:creationId xmlns:a16="http://schemas.microsoft.com/office/drawing/2014/main" id="{F49F0100-9DAC-8B4B-98F0-11C7CA0EF8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63702" y="1355618"/>
              <a:ext cx="1559794" cy="819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8E5BE914-31ED-964D-AB31-30226823B1AF}"/>
                </a:ext>
              </a:extLst>
            </p:cNvPr>
            <p:cNvGrpSpPr/>
            <p:nvPr/>
          </p:nvGrpSpPr>
          <p:grpSpPr>
            <a:xfrm>
              <a:off x="3745566" y="1347037"/>
              <a:ext cx="1236018" cy="817723"/>
              <a:chOff x="4777273" y="220971"/>
              <a:chExt cx="1230428" cy="724100"/>
            </a:xfrm>
          </p:grpSpPr>
          <p:pic>
            <p:nvPicPr>
              <p:cNvPr id="2054" name="Picture 6" descr="Välj rätt vinterdäck till din Suzuki | Suzuki Småland">
                <a:extLst>
                  <a:ext uri="{FF2B5EF4-FFF2-40B4-BE49-F238E27FC236}">
                    <a16:creationId xmlns:a16="http://schemas.microsoft.com/office/drawing/2014/main" id="{E53ABECF-B64F-964C-AAF8-CE513FEACE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777273" y="220971"/>
                <a:ext cx="1230428" cy="724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7" descr="Afbeeldingsresultaat voor suzuki logo png">
                <a:extLst>
                  <a:ext uri="{FF2B5EF4-FFF2-40B4-BE49-F238E27FC236}">
                    <a16:creationId xmlns:a16="http://schemas.microsoft.com/office/drawing/2014/main" id="{253BFB6A-33AD-48E9-9BAC-BBAA447FF0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9565" y="324908"/>
                <a:ext cx="475919" cy="475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6D947D2-818B-994E-A731-D37297421144}"/>
                </a:ext>
              </a:extLst>
            </p:cNvPr>
            <p:cNvGrpSpPr/>
            <p:nvPr/>
          </p:nvGrpSpPr>
          <p:grpSpPr>
            <a:xfrm>
              <a:off x="285149" y="1347038"/>
              <a:ext cx="1847711" cy="828309"/>
              <a:chOff x="285148" y="1347037"/>
              <a:chExt cx="2034714" cy="867955"/>
            </a:xfrm>
          </p:grpSpPr>
          <p:pic>
            <p:nvPicPr>
              <p:cNvPr id="2050" name="Picture 2" descr="Over Louwman • Louwman">
                <a:extLst>
                  <a:ext uri="{FF2B5EF4-FFF2-40B4-BE49-F238E27FC236}">
                    <a16:creationId xmlns:a16="http://schemas.microsoft.com/office/drawing/2014/main" id="{452AECA2-9608-B841-B5D6-F9104C71BD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148" y="1347037"/>
                <a:ext cx="2034714" cy="867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9" descr="Afbeeldingsresultaat voor toyota logo png">
                <a:extLst>
                  <a:ext uri="{FF2B5EF4-FFF2-40B4-BE49-F238E27FC236}">
                    <a16:creationId xmlns:a16="http://schemas.microsoft.com/office/drawing/2014/main" id="{A5A8BE14-ED4A-47A4-9F87-BF8A6D0112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181" y="1362795"/>
                <a:ext cx="404705" cy="338654"/>
              </a:xfrm>
              <a:prstGeom prst="rect">
                <a:avLst/>
              </a:prstGeom>
              <a:solidFill>
                <a:schemeClr val="bg2"/>
              </a:solidFill>
            </p:spPr>
          </p:pic>
        </p:grpSp>
        <p:pic>
          <p:nvPicPr>
            <p:cNvPr id="5132" name="Picture 12" descr="Logo Daihatsu">
              <a:extLst>
                <a:ext uri="{FF2B5EF4-FFF2-40B4-BE49-F238E27FC236}">
                  <a16:creationId xmlns:a16="http://schemas.microsoft.com/office/drawing/2014/main" id="{37FE72B9-0D66-7442-A8A0-E8F9F0A2C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683" y="1370073"/>
              <a:ext cx="900153" cy="164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Afbeelding 83">
              <a:extLst>
                <a:ext uri="{FF2B5EF4-FFF2-40B4-BE49-F238E27FC236}">
                  <a16:creationId xmlns:a16="http://schemas.microsoft.com/office/drawing/2014/main" id="{08144597-2B9E-4D7A-8BD5-89EF27F8B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5574" y="1055443"/>
              <a:ext cx="925722" cy="275165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2B405B-6F14-8136-500C-348DC31F47CB}"/>
              </a:ext>
            </a:extLst>
          </p:cNvPr>
          <p:cNvGrpSpPr/>
          <p:nvPr/>
        </p:nvGrpSpPr>
        <p:grpSpPr>
          <a:xfrm>
            <a:off x="312969" y="5810264"/>
            <a:ext cx="11697775" cy="950104"/>
            <a:chOff x="234726" y="4357699"/>
            <a:chExt cx="8773331" cy="712578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89195556-36A0-409B-95A4-73756C6D7229}"/>
                </a:ext>
              </a:extLst>
            </p:cNvPr>
            <p:cNvSpPr/>
            <p:nvPr/>
          </p:nvSpPr>
          <p:spPr>
            <a:xfrm>
              <a:off x="7414267" y="4357699"/>
              <a:ext cx="1533030" cy="637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nl-N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B0925FF-0211-4D0B-86CA-F6D6F3DDE465}"/>
                </a:ext>
              </a:extLst>
            </p:cNvPr>
            <p:cNvSpPr/>
            <p:nvPr/>
          </p:nvSpPr>
          <p:spPr>
            <a:xfrm>
              <a:off x="240280" y="4371951"/>
              <a:ext cx="8767777" cy="684076"/>
            </a:xfrm>
            <a:prstGeom prst="rect">
              <a:avLst/>
            </a:prstGeom>
            <a:noFill/>
            <a:ln w="12700">
              <a:solidFill>
                <a:srgbClr val="29305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nl-NL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C3E2F03C-7F40-4A45-BF00-E14596B33FB3}"/>
                </a:ext>
              </a:extLst>
            </p:cNvPr>
            <p:cNvSpPr txBox="1"/>
            <p:nvPr/>
          </p:nvSpPr>
          <p:spPr>
            <a:xfrm>
              <a:off x="234726" y="4418963"/>
              <a:ext cx="212497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600" b="1">
                  <a:solidFill>
                    <a:prstClr val="black"/>
                  </a:solidFill>
                  <a:latin typeface="Calibri"/>
                </a:rPr>
                <a:t>Louwman Group </a:t>
              </a:r>
              <a:br>
                <a:rPr lang="nl-NL" sz="1600" b="1">
                  <a:solidFill>
                    <a:prstClr val="black"/>
                  </a:solidFill>
                  <a:latin typeface="Calibri"/>
                </a:rPr>
              </a:br>
              <a:r>
                <a:rPr lang="nl-NL" sz="1600" b="1">
                  <a:solidFill>
                    <a:prstClr val="black"/>
                  </a:solidFill>
                  <a:latin typeface="Calibri"/>
                </a:rPr>
                <a:t>Holding &amp; Services</a:t>
              </a:r>
              <a:endParaRPr lang="LID4096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Tekstvak 77">
              <a:extLst>
                <a:ext uri="{FF2B5EF4-FFF2-40B4-BE49-F238E27FC236}">
                  <a16:creationId xmlns:a16="http://schemas.microsoft.com/office/drawing/2014/main" id="{C350ACA1-FE76-42AC-B7B2-311A38B376E5}"/>
                </a:ext>
              </a:extLst>
            </p:cNvPr>
            <p:cNvSpPr txBox="1"/>
            <p:nvPr/>
          </p:nvSpPr>
          <p:spPr>
            <a:xfrm>
              <a:off x="5250703" y="4865684"/>
              <a:ext cx="1213535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Louwman Real </a:t>
              </a:r>
              <a:r>
                <a:rPr lang="nl-NL" sz="1067" err="1">
                  <a:solidFill>
                    <a:prstClr val="black"/>
                  </a:solidFill>
                  <a:latin typeface="Calibri"/>
                </a:rPr>
                <a:t>Estate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Tekstvak 78">
              <a:extLst>
                <a:ext uri="{FF2B5EF4-FFF2-40B4-BE49-F238E27FC236}">
                  <a16:creationId xmlns:a16="http://schemas.microsoft.com/office/drawing/2014/main" id="{CFA96D43-C14D-49CB-97CD-8F6F981C859F}"/>
                </a:ext>
              </a:extLst>
            </p:cNvPr>
            <p:cNvSpPr txBox="1"/>
            <p:nvPr/>
          </p:nvSpPr>
          <p:spPr>
            <a:xfrm>
              <a:off x="3148035" y="4867150"/>
              <a:ext cx="1213535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 dirty="0">
                  <a:solidFill>
                    <a:prstClr val="black"/>
                  </a:solidFill>
                  <a:latin typeface="Calibri"/>
                </a:rPr>
                <a:t>Louwman </a:t>
              </a:r>
              <a:r>
                <a:rPr lang="nl-NL" sz="1067" dirty="0" err="1">
                  <a:solidFill>
                    <a:prstClr val="black"/>
                  </a:solidFill>
                  <a:latin typeface="Calibri"/>
                </a:rPr>
                <a:t>Logistics</a:t>
              </a:r>
              <a:endParaRPr lang="LID4096" sz="106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Tekstvak 79">
              <a:extLst>
                <a:ext uri="{FF2B5EF4-FFF2-40B4-BE49-F238E27FC236}">
                  <a16:creationId xmlns:a16="http://schemas.microsoft.com/office/drawing/2014/main" id="{1DC408A7-B2A4-4032-AF34-56EBE7E9A736}"/>
                </a:ext>
              </a:extLst>
            </p:cNvPr>
            <p:cNvSpPr txBox="1"/>
            <p:nvPr/>
          </p:nvSpPr>
          <p:spPr>
            <a:xfrm>
              <a:off x="4101233" y="4873299"/>
              <a:ext cx="1321548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Louwman ICT Services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85" name="Afbeelding 84">
              <a:extLst>
                <a:ext uri="{FF2B5EF4-FFF2-40B4-BE49-F238E27FC236}">
                  <a16:creationId xmlns:a16="http://schemas.microsoft.com/office/drawing/2014/main" id="{AE8CFAAF-69A1-4C95-848F-7D05C1977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6510" y="4443091"/>
              <a:ext cx="675606" cy="450228"/>
            </a:xfrm>
            <a:prstGeom prst="rect">
              <a:avLst/>
            </a:prstGeom>
          </p:spPr>
        </p:pic>
        <p:pic>
          <p:nvPicPr>
            <p:cNvPr id="86" name="Afbeelding 85">
              <a:extLst>
                <a:ext uri="{FF2B5EF4-FFF2-40B4-BE49-F238E27FC236}">
                  <a16:creationId xmlns:a16="http://schemas.microsoft.com/office/drawing/2014/main" id="{D51FA84B-C91C-4A9B-9685-156CD714A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9359" y="4465726"/>
              <a:ext cx="809559" cy="450607"/>
            </a:xfrm>
            <a:prstGeom prst="rect">
              <a:avLst/>
            </a:prstGeom>
          </p:spPr>
        </p:pic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985B3731-A429-4E05-AE1E-DA3BD624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1410" y="4447068"/>
              <a:ext cx="979772" cy="450228"/>
            </a:xfrm>
            <a:prstGeom prst="rect">
              <a:avLst/>
            </a:prstGeom>
          </p:spPr>
        </p:pic>
        <p:sp>
          <p:nvSpPr>
            <p:cNvPr id="93" name="Tekstvak 92">
              <a:extLst>
                <a:ext uri="{FF2B5EF4-FFF2-40B4-BE49-F238E27FC236}">
                  <a16:creationId xmlns:a16="http://schemas.microsoft.com/office/drawing/2014/main" id="{82333D4B-90AF-4C36-B1C4-81A8DFB0BAAE}"/>
                </a:ext>
              </a:extLst>
            </p:cNvPr>
            <p:cNvSpPr txBox="1"/>
            <p:nvPr/>
          </p:nvSpPr>
          <p:spPr>
            <a:xfrm>
              <a:off x="8130917" y="4867117"/>
              <a:ext cx="790613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HR &amp; Talent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95360FF9-0F26-449F-870E-6BBBA2D20F98}"/>
                </a:ext>
              </a:extLst>
            </p:cNvPr>
            <p:cNvSpPr txBox="1"/>
            <p:nvPr/>
          </p:nvSpPr>
          <p:spPr>
            <a:xfrm>
              <a:off x="2082091" y="4873299"/>
              <a:ext cx="1118851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Louwman Museum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Tekstvak 94">
              <a:extLst>
                <a:ext uri="{FF2B5EF4-FFF2-40B4-BE49-F238E27FC236}">
                  <a16:creationId xmlns:a16="http://schemas.microsoft.com/office/drawing/2014/main" id="{F5D66031-2D5E-4B27-8BF6-26C35DE7F2F0}"/>
                </a:ext>
              </a:extLst>
            </p:cNvPr>
            <p:cNvSpPr txBox="1"/>
            <p:nvPr/>
          </p:nvSpPr>
          <p:spPr>
            <a:xfrm>
              <a:off x="6337592" y="4876832"/>
              <a:ext cx="1118851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Finance &amp; Audit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Tekstvak 96">
              <a:extLst>
                <a:ext uri="{FF2B5EF4-FFF2-40B4-BE49-F238E27FC236}">
                  <a16:creationId xmlns:a16="http://schemas.microsoft.com/office/drawing/2014/main" id="{EDD09A3C-67ED-4992-A576-EA1A15410F67}"/>
                </a:ext>
              </a:extLst>
            </p:cNvPr>
            <p:cNvSpPr txBox="1"/>
            <p:nvPr/>
          </p:nvSpPr>
          <p:spPr>
            <a:xfrm>
              <a:off x="7139325" y="4877868"/>
              <a:ext cx="1118851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nl-NL" sz="1067">
                  <a:solidFill>
                    <a:prstClr val="black"/>
                  </a:solidFill>
                  <a:latin typeface="Calibri"/>
                </a:rPr>
                <a:t>Legal &amp; Compliance</a:t>
              </a:r>
              <a:endParaRPr lang="LID4096" sz="1067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99" name="Afbeelding 98">
              <a:extLst>
                <a:ext uri="{FF2B5EF4-FFF2-40B4-BE49-F238E27FC236}">
                  <a16:creationId xmlns:a16="http://schemas.microsoft.com/office/drawing/2014/main" id="{F0F5FAD8-A40D-4728-98E3-76669A6FF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9353" b="90935" l="10000" r="90000">
                          <a14:foregroundMark x1="32439" y1="44029" x2="48537" y2="64460"/>
                          <a14:foregroundMark x1="48537" y1="64460" x2="60122" y2="67050"/>
                          <a14:foregroundMark x1="60122" y1="67050" x2="68049" y2="65755"/>
                          <a14:foregroundMark x1="68049" y1="65755" x2="67561" y2="54532"/>
                          <a14:foregroundMark x1="67561" y1="54532" x2="54878" y2="36259"/>
                          <a14:foregroundMark x1="54878" y1="36259" x2="53049" y2="35971"/>
                          <a14:foregroundMark x1="39390" y1="47914" x2="47317" y2="41871"/>
                          <a14:foregroundMark x1="47317" y1="41871" x2="54512" y2="47050"/>
                          <a14:foregroundMark x1="54512" y1="47050" x2="55732" y2="48633"/>
                          <a14:foregroundMark x1="62927" y1="35540" x2="62561" y2="43022"/>
                          <a14:foregroundMark x1="67073" y1="62590" x2="58537" y2="60863"/>
                          <a14:foregroundMark x1="58537" y1="60863" x2="63659" y2="54676"/>
                          <a14:foregroundMark x1="48293" y1="53237" x2="53537" y2="60432"/>
                          <a14:foregroundMark x1="53537" y1="60432" x2="55976" y2="56835"/>
                          <a14:foregroundMark x1="42805" y1="64029" x2="48537" y2="52086"/>
                          <a14:foregroundMark x1="40976" y1="59568" x2="46463" y2="66331"/>
                          <a14:foregroundMark x1="46463" y1="66331" x2="46707" y2="66331"/>
                          <a14:foregroundMark x1="39878" y1="57986" x2="40488" y2="68345"/>
                          <a14:foregroundMark x1="36341" y1="67626" x2="32439" y2="57842"/>
                          <a14:foregroundMark x1="32439" y1="57842" x2="32927" y2="39568"/>
                          <a14:foregroundMark x1="34390" y1="51079" x2="34024" y2="57554"/>
                          <a14:foregroundMark x1="49268" y1="9496" x2="49268" y2="9496"/>
                          <a14:foregroundMark x1="49634" y1="90935" x2="49634" y2="909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5540" y="4391361"/>
              <a:ext cx="645693" cy="547264"/>
            </a:xfrm>
            <a:prstGeom prst="rect">
              <a:avLst/>
            </a:prstGeom>
          </p:spPr>
        </p:pic>
        <p:pic>
          <p:nvPicPr>
            <p:cNvPr id="100" name="Afbeelding 99">
              <a:extLst>
                <a:ext uri="{FF2B5EF4-FFF2-40B4-BE49-F238E27FC236}">
                  <a16:creationId xmlns:a16="http://schemas.microsoft.com/office/drawing/2014/main" id="{AEFB9434-8BFA-460F-A9D3-AD21C238C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screen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758" b="96289" l="2930" r="97266">
                          <a14:foregroundMark x1="15039" y1="8203" x2="15625" y2="26172"/>
                          <a14:foregroundMark x1="5664" y1="26367" x2="5664" y2="26367"/>
                          <a14:foregroundMark x1="12305" y1="7813" x2="16992" y2="5078"/>
                          <a14:foregroundMark x1="15039" y1="1758" x2="15039" y2="1758"/>
                          <a14:foregroundMark x1="4492" y1="21484" x2="4492" y2="21484"/>
                          <a14:foregroundMark x1="2930" y1="28320" x2="7813" y2="19727"/>
                          <a14:foregroundMark x1="7813" y1="19727" x2="9180" y2="9375"/>
                          <a14:foregroundMark x1="9180" y1="9375" x2="17383" y2="3125"/>
                          <a14:foregroundMark x1="17383" y1="3125" x2="22656" y2="12305"/>
                          <a14:foregroundMark x1="22656" y1="12305" x2="51758" y2="33008"/>
                          <a14:foregroundMark x1="51758" y1="33008" x2="49219" y2="45313"/>
                          <a14:foregroundMark x1="49219" y1="45313" x2="37695" y2="52539"/>
                          <a14:foregroundMark x1="37695" y1="52539" x2="26563" y2="52930"/>
                          <a14:foregroundMark x1="26563" y1="52930" x2="19336" y2="45508"/>
                          <a14:foregroundMark x1="19336" y1="45508" x2="21680" y2="35156"/>
                          <a14:foregroundMark x1="21680" y1="35156" x2="30469" y2="30859"/>
                          <a14:foregroundMark x1="30469" y1="30859" x2="40820" y2="29492"/>
                          <a14:foregroundMark x1="40820" y1="29492" x2="52148" y2="30469"/>
                          <a14:foregroundMark x1="52148" y1="30469" x2="61719" y2="34961"/>
                          <a14:foregroundMark x1="19141" y1="27539" x2="9766" y2="33594"/>
                          <a14:foregroundMark x1="9766" y1="33594" x2="4883" y2="44141"/>
                          <a14:foregroundMark x1="4883" y1="44141" x2="5664" y2="54883"/>
                          <a14:foregroundMark x1="5664" y1="54883" x2="16602" y2="75781"/>
                          <a14:foregroundMark x1="16602" y1="75781" x2="20117" y2="79883"/>
                          <a14:foregroundMark x1="21875" y1="65820" x2="14844" y2="53711"/>
                          <a14:foregroundMark x1="14844" y1="53711" x2="13477" y2="46094"/>
                          <a14:foregroundMark x1="36328" y1="56055" x2="37891" y2="39258"/>
                          <a14:foregroundMark x1="37891" y1="39258" x2="46875" y2="32031"/>
                          <a14:foregroundMark x1="46875" y1="32031" x2="60938" y2="30859"/>
                          <a14:foregroundMark x1="60938" y1="30859" x2="69727" y2="36719"/>
                          <a14:foregroundMark x1="69727" y1="36719" x2="70117" y2="48633"/>
                          <a14:foregroundMark x1="70117" y1="48633" x2="64453" y2="56641"/>
                          <a14:foregroundMark x1="64453" y1="56641" x2="54297" y2="59180"/>
                          <a14:foregroundMark x1="54297" y1="59180" x2="49023" y2="51758"/>
                          <a14:foregroundMark x1="35352" y1="19727" x2="48242" y2="13867"/>
                          <a14:foregroundMark x1="48242" y1="13867" x2="72461" y2="12109"/>
                          <a14:foregroundMark x1="72461" y1="12109" x2="79883" y2="20898"/>
                          <a14:foregroundMark x1="79883" y1="20898" x2="81250" y2="28711"/>
                          <a14:foregroundMark x1="26758" y1="12305" x2="36133" y2="8789"/>
                          <a14:foregroundMark x1="36133" y1="8789" x2="64258" y2="7227"/>
                          <a14:foregroundMark x1="64258" y1="7227" x2="69141" y2="10352"/>
                          <a14:foregroundMark x1="79492" y1="14258" x2="81250" y2="4492"/>
                          <a14:foregroundMark x1="81250" y1="4492" x2="89844" y2="9375"/>
                          <a14:foregroundMark x1="89844" y1="9375" x2="94336" y2="28711"/>
                          <a14:foregroundMark x1="94336" y1="28711" x2="91602" y2="29492"/>
                          <a14:foregroundMark x1="95313" y1="22070" x2="97266" y2="26367"/>
                          <a14:foregroundMark x1="18750" y1="24023" x2="29688" y2="27148"/>
                          <a14:foregroundMark x1="3906" y1="87500" x2="9375" y2="95703"/>
                          <a14:foregroundMark x1="9375" y1="95703" x2="8203" y2="90430"/>
                          <a14:foregroundMark x1="4102" y1="86914" x2="4102" y2="93164"/>
                          <a14:foregroundMark x1="4102" y1="93750" x2="14453" y2="96289"/>
                          <a14:foregroundMark x1="14453" y1="96289" x2="21289" y2="89063"/>
                          <a14:foregroundMark x1="21289" y1="89063" x2="25781" y2="79688"/>
                          <a14:foregroundMark x1="27734" y1="86719" x2="53516" y2="90039"/>
                          <a14:foregroundMark x1="53516" y1="90039" x2="66992" y2="89258"/>
                          <a14:foregroundMark x1="66992" y1="89258" x2="77148" y2="84375"/>
                          <a14:foregroundMark x1="77148" y1="84375" x2="85156" y2="73828"/>
                          <a14:foregroundMark x1="85156" y1="73828" x2="88281" y2="40430"/>
                          <a14:foregroundMark x1="86914" y1="28711" x2="91797" y2="37695"/>
                          <a14:foregroundMark x1="91797" y1="37695" x2="92969" y2="47461"/>
                          <a14:foregroundMark x1="92969" y1="47461" x2="91211" y2="59961"/>
                          <a14:foregroundMark x1="91211" y1="59961" x2="84375" y2="72461"/>
                          <a14:foregroundMark x1="84375" y1="72461" x2="75977" y2="65625"/>
                          <a14:foregroundMark x1="75977" y1="65625" x2="80078" y2="53125"/>
                          <a14:foregroundMark x1="80078" y1="53125" x2="86133" y2="45117"/>
                          <a14:foregroundMark x1="86133" y1="45117" x2="86133" y2="34766"/>
                          <a14:foregroundMark x1="86133" y1="34766" x2="85547" y2="32031"/>
                          <a14:foregroundMark x1="24609" y1="88867" x2="50195" y2="93750"/>
                          <a14:foregroundMark x1="50195" y1="93750" x2="61328" y2="93750"/>
                          <a14:foregroundMark x1="61328" y1="93750" x2="70703" y2="92383"/>
                          <a14:foregroundMark x1="81445" y1="92773" x2="81445" y2="92773"/>
                          <a14:foregroundMark x1="76758" y1="92188" x2="87500" y2="91211"/>
                          <a14:foregroundMark x1="87500" y1="91211" x2="88477" y2="93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8085" y="4423575"/>
              <a:ext cx="433942" cy="433942"/>
            </a:xfrm>
            <a:prstGeom prst="rect">
              <a:avLst/>
            </a:prstGeom>
          </p:spPr>
        </p:pic>
        <p:pic>
          <p:nvPicPr>
            <p:cNvPr id="101" name="Graphic 100" descr="Hamer met effen opvulling">
              <a:extLst>
                <a:ext uri="{FF2B5EF4-FFF2-40B4-BE49-F238E27FC236}">
                  <a16:creationId xmlns:a16="http://schemas.microsoft.com/office/drawing/2014/main" id="{C6717FAC-49E7-46FE-9333-9922A6776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7620293" y="4457471"/>
              <a:ext cx="474225" cy="474225"/>
            </a:xfrm>
            <a:prstGeom prst="rect">
              <a:avLst/>
            </a:prstGeom>
          </p:spPr>
        </p:pic>
        <p:pic>
          <p:nvPicPr>
            <p:cNvPr id="102" name="Graphic 101" descr="Contract silhouet">
              <a:extLst>
                <a:ext uri="{FF2B5EF4-FFF2-40B4-BE49-F238E27FC236}">
                  <a16:creationId xmlns:a16="http://schemas.microsoft.com/office/drawing/2014/main" id="{4B629782-1981-4897-9977-3DF5945EB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7292458" y="4574832"/>
              <a:ext cx="351110" cy="351110"/>
            </a:xfrm>
            <a:prstGeom prst="rect">
              <a:avLst/>
            </a:prstGeom>
          </p:spPr>
        </p:pic>
        <p:pic>
          <p:nvPicPr>
            <p:cNvPr id="9" name="Afbeelding 8" descr="Afbeelding met gebouw, gras, buiten, lucht&#10;&#10;Automatisch gegenereerde beschrijving">
              <a:extLst>
                <a:ext uri="{FF2B5EF4-FFF2-40B4-BE49-F238E27FC236}">
                  <a16:creationId xmlns:a16="http://schemas.microsoft.com/office/drawing/2014/main" id="{23AC7C9D-CD38-4611-BAF3-95D2B1EC5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4420" y="4427173"/>
              <a:ext cx="1092890" cy="483832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A0F90A2-EA06-83D3-3933-B0B63E26920E}"/>
              </a:ext>
            </a:extLst>
          </p:cNvPr>
          <p:cNvSpPr/>
          <p:nvPr/>
        </p:nvSpPr>
        <p:spPr>
          <a:xfrm>
            <a:off x="312968" y="1142800"/>
            <a:ext cx="12023725" cy="229437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8C89E78-2987-E39C-7FF9-3F047F4F7194}"/>
              </a:ext>
            </a:extLst>
          </p:cNvPr>
          <p:cNvSpPr/>
          <p:nvPr/>
        </p:nvSpPr>
        <p:spPr>
          <a:xfrm>
            <a:off x="-32975" y="5749715"/>
            <a:ext cx="12023725" cy="121803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A742517-10CD-A66F-9D35-03079F561526}"/>
              </a:ext>
            </a:extLst>
          </p:cNvPr>
          <p:cNvSpPr/>
          <p:nvPr/>
        </p:nvSpPr>
        <p:spPr>
          <a:xfrm>
            <a:off x="4234164" y="3439168"/>
            <a:ext cx="3894481" cy="229437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550793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el Manta GSe ElektroMod: ace restomod revealed in detail | CAR Magazine">
            <a:extLst>
              <a:ext uri="{FF2B5EF4-FFF2-40B4-BE49-F238E27FC236}">
                <a16:creationId xmlns:a16="http://schemas.microsoft.com/office/drawing/2014/main" id="{927B37C4-F160-134E-4ED8-FF14B20AD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683" y="-795469"/>
            <a:ext cx="12240683" cy="815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DC9BF12-9E62-4DD6-9D45-4B0FB42CB308}"/>
              </a:ext>
            </a:extLst>
          </p:cNvPr>
          <p:cNvSpPr/>
          <p:nvPr/>
        </p:nvSpPr>
        <p:spPr>
          <a:xfrm>
            <a:off x="-469707" y="-891480"/>
            <a:ext cx="12902411" cy="81503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002060">
                  <a:alpha val="8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hape 59">
            <a:extLst>
              <a:ext uri="{FF2B5EF4-FFF2-40B4-BE49-F238E27FC236}">
                <a16:creationId xmlns:a16="http://schemas.microsoft.com/office/drawing/2014/main" id="{E736BCB0-1294-7F38-1ADA-C8DAEBE7A025}"/>
              </a:ext>
            </a:extLst>
          </p:cNvPr>
          <p:cNvSpPr txBox="1"/>
          <p:nvPr/>
        </p:nvSpPr>
        <p:spPr>
          <a:xfrm>
            <a:off x="3421645" y="3101727"/>
            <a:ext cx="5472608" cy="6545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91666"/>
              <a:defRPr/>
            </a:pPr>
            <a:r>
              <a:rPr lang="en-US" sz="3333" b="1" spc="1000" dirty="0">
                <a:solidFill>
                  <a:prstClr val="white"/>
                </a:solidFill>
                <a:latin typeface="Bahnschrift" panose="020B0502040204020203" pitchFamily="34" charset="0"/>
                <a:ea typeface="Helvetica Neue Thin" charset="0"/>
                <a:cs typeface="Helvetica Neue Thin" charset="0"/>
              </a:rPr>
              <a:t>LOUWMAN film</a:t>
            </a:r>
            <a:endParaRPr lang="en-US" sz="3333" spc="1000" dirty="0">
              <a:solidFill>
                <a:prstClr val="white">
                  <a:alpha val="84000"/>
                </a:prstClr>
              </a:solidFill>
              <a:latin typeface="Bahnschrift Light" panose="020B0502040204020203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91666"/>
              <a:defRPr/>
            </a:pPr>
            <a:endParaRPr lang="en-US" sz="1000" b="1" dirty="0">
              <a:solidFill>
                <a:prstClr val="white"/>
              </a:solidFill>
              <a:latin typeface="Bahnschrift Light" panose="020B0502040204020203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91666"/>
              <a:defRPr/>
            </a:pPr>
            <a:endParaRPr lang="en" sz="2400" dirty="0">
              <a:solidFill>
                <a:prstClr val="white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" sz="1051" dirty="0">
              <a:solidFill>
                <a:prstClr val="white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5724239E-FE29-AC79-8F74-7E282AD62813}"/>
              </a:ext>
            </a:extLst>
          </p:cNvPr>
          <p:cNvCxnSpPr/>
          <p:nvPr/>
        </p:nvCxnSpPr>
        <p:spPr>
          <a:xfrm>
            <a:off x="2174488" y="2765503"/>
            <a:ext cx="81515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4F8DE74E-3C2D-FCEE-9808-66007EDFAD75}"/>
              </a:ext>
            </a:extLst>
          </p:cNvPr>
          <p:cNvCxnSpPr/>
          <p:nvPr/>
        </p:nvCxnSpPr>
        <p:spPr>
          <a:xfrm>
            <a:off x="2211944" y="4111083"/>
            <a:ext cx="81515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42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uwman-De-passie-om-mensen-te-bewegen_H264_4K_WIDE.mp4" descr="Louwman-De-passie-om-mensen-te-bewegen_H264_4K_WIDE.mp4">
            <a:hlinkClick r:id="" action="ppaction://media"/>
            <a:extLst>
              <a:ext uri="{FF2B5EF4-FFF2-40B4-BE49-F238E27FC236}">
                <a16:creationId xmlns:a16="http://schemas.microsoft.com/office/drawing/2014/main" id="{9A1EFCAB-D782-EE23-B71B-9C8F81A98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5025"/>
            <a:ext cx="12192000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6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53D52F4-74C0-7A4E-A89D-1C14EE6A28BA}"/>
              </a:ext>
            </a:extLst>
          </p:cNvPr>
          <p:cNvSpPr txBox="1"/>
          <p:nvPr/>
        </p:nvSpPr>
        <p:spPr>
          <a:xfrm>
            <a:off x="3956317" y="2564904"/>
            <a:ext cx="427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6"/>
                </a:solidFill>
                <a:latin typeface="NeuzeitGro" pitchFamily="2" charset="77"/>
              </a:rPr>
              <a:t>Gedreven door de klant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1D23387-56DF-BC3F-6739-2B2F4FB62ABB}"/>
              </a:ext>
            </a:extLst>
          </p:cNvPr>
          <p:cNvSpPr txBox="1"/>
          <p:nvPr/>
        </p:nvSpPr>
        <p:spPr>
          <a:xfrm>
            <a:off x="4458638" y="3524218"/>
            <a:ext cx="327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6"/>
                </a:solidFill>
                <a:latin typeface="NeuzeitGro" pitchFamily="2" charset="77"/>
              </a:rPr>
              <a:t>Blijven verbeteren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E00CC64-5433-1E85-1EA2-383A6AFDA1D4}"/>
              </a:ext>
            </a:extLst>
          </p:cNvPr>
          <p:cNvSpPr txBox="1"/>
          <p:nvPr/>
        </p:nvSpPr>
        <p:spPr>
          <a:xfrm>
            <a:off x="3956317" y="4465540"/>
            <a:ext cx="430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6"/>
                </a:solidFill>
                <a:latin typeface="NeuzeitGro" pitchFamily="2" charset="77"/>
              </a:rPr>
              <a:t>Verantwoordelijk voelen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4D4017D-97CD-193A-9B8E-60405128DCBC}"/>
              </a:ext>
            </a:extLst>
          </p:cNvPr>
          <p:cNvSpPr txBox="1"/>
          <p:nvPr/>
        </p:nvSpPr>
        <p:spPr>
          <a:xfrm>
            <a:off x="3928989" y="5406862"/>
            <a:ext cx="435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6"/>
                </a:solidFill>
                <a:latin typeface="NeuzeitGro" pitchFamily="2" charset="77"/>
              </a:rPr>
              <a:t>Samen zijn we </a:t>
            </a:r>
            <a:r>
              <a:rPr lang="nl-NL" sz="2400" b="1" dirty="0" err="1">
                <a:solidFill>
                  <a:schemeClr val="accent6"/>
                </a:solidFill>
                <a:latin typeface="NeuzeitGro" pitchFamily="2" charset="77"/>
              </a:rPr>
              <a:t>Louwman</a:t>
            </a:r>
            <a:endParaRPr lang="nl-NL" sz="2400" b="1" dirty="0">
              <a:solidFill>
                <a:schemeClr val="accent6"/>
              </a:solidFill>
              <a:latin typeface="NeuzeitGro" pitchFamily="2" charset="77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C2C1295-A0B4-C614-AF69-C71918F300CB}"/>
              </a:ext>
            </a:extLst>
          </p:cNvPr>
          <p:cNvSpPr txBox="1"/>
          <p:nvPr/>
        </p:nvSpPr>
        <p:spPr>
          <a:xfrm>
            <a:off x="3178376" y="779911"/>
            <a:ext cx="5835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b="1" dirty="0">
                <a:latin typeface="NeuzeitGro" pitchFamily="2" charset="77"/>
              </a:rPr>
              <a:t>Kernwaarden </a:t>
            </a:r>
            <a:r>
              <a:rPr lang="nl-NL" sz="3200" b="1" dirty="0" err="1">
                <a:latin typeface="NeuzeitGro" pitchFamily="2" charset="77"/>
              </a:rPr>
              <a:t>Louwman</a:t>
            </a:r>
            <a:r>
              <a:rPr lang="nl-NL" sz="3200" b="1" dirty="0">
                <a:latin typeface="NeuzeitGro" pitchFamily="2" charset="77"/>
              </a:rPr>
              <a:t> Group.</a:t>
            </a:r>
          </a:p>
        </p:txBody>
      </p:sp>
    </p:spTree>
    <p:extLst>
      <p:ext uri="{BB962C8B-B14F-4D97-AF65-F5344CB8AC3E}">
        <p14:creationId xmlns:p14="http://schemas.microsoft.com/office/powerpoint/2010/main" val="3450068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6050CEA3-60DF-1977-5374-EA520CDF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548680"/>
            <a:ext cx="11210801" cy="1800200"/>
          </a:xfrm>
        </p:spPr>
        <p:txBody>
          <a:bodyPr>
            <a:normAutofit/>
          </a:bodyPr>
          <a:lstStyle/>
          <a:p>
            <a:r>
              <a:rPr lang="nl-NL" sz="2800" b="0" dirty="0"/>
              <a:t>58 locaties (inclusief schade)</a:t>
            </a:r>
            <a:br>
              <a:rPr lang="nl-NL" sz="2800" b="0" dirty="0"/>
            </a:br>
            <a:r>
              <a:rPr lang="nl-NL" sz="2800" b="0" dirty="0"/>
              <a:t>1.600 medewerkers</a:t>
            </a:r>
            <a:br>
              <a:rPr lang="nl-NL" sz="2800" b="0" dirty="0"/>
            </a:br>
            <a:br>
              <a:rPr lang="nl-NL" b="0" dirty="0"/>
            </a:br>
            <a:endParaRPr lang="nl-NL" b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78DAC7E-7598-F172-A7CE-444DF3C6F1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758" y="298407"/>
            <a:ext cx="5063502" cy="6010912"/>
          </a:xfrm>
          <a:prstGeom prst="rect">
            <a:avLst/>
          </a:prstGeom>
        </p:spPr>
      </p:pic>
      <p:pic>
        <p:nvPicPr>
          <p:cNvPr id="6" name="Tijdelijke aanduiding voor afbeelding 8">
            <a:extLst>
              <a:ext uri="{FF2B5EF4-FFF2-40B4-BE49-F238E27FC236}">
                <a16:creationId xmlns:a16="http://schemas.microsoft.com/office/drawing/2014/main" id="{524B4C72-12CB-5657-89FB-F511BFB96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1935527"/>
            <a:ext cx="3927378" cy="1486712"/>
          </a:xfrm>
          <a:prstGeom prst="rect">
            <a:avLst/>
          </a:prstGeom>
        </p:spPr>
      </p:pic>
      <p:pic>
        <p:nvPicPr>
          <p:cNvPr id="8" name="Tijdelijke aanduiding voor afbeelding 10">
            <a:extLst>
              <a:ext uri="{FF2B5EF4-FFF2-40B4-BE49-F238E27FC236}">
                <a16:creationId xmlns:a16="http://schemas.microsoft.com/office/drawing/2014/main" id="{FA638768-B742-A6F6-F4C3-92C75467B0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77" y="3489480"/>
            <a:ext cx="4079776" cy="154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43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22DBA-FD27-0BC1-85AF-FF3CF437D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Omzet.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66B123-4E99-7019-B86B-9B5125C7A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03851"/>
            <a:ext cx="102870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02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22DBA-FD27-0BC1-85AF-FF3CF437D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Marge op occasions.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CC5AA6-F930-CCD5-3C94-6A058BCBE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990600"/>
            <a:ext cx="11153775" cy="52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0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ebouw, gras, buiten, lucht&#10;&#10;Automatisch gegenereerde beschrijving">
            <a:extLst>
              <a:ext uri="{FF2B5EF4-FFF2-40B4-BE49-F238E27FC236}">
                <a16:creationId xmlns:a16="http://schemas.microsoft.com/office/drawing/2014/main" id="{CED76423-737B-4B75-8DAE-9F5944C92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0250"/>
            <a:ext cx="12192000" cy="53975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3D79225-0C10-4691-BC9F-AD7012E8E5F3}"/>
              </a:ext>
            </a:extLst>
          </p:cNvPr>
          <p:cNvSpPr txBox="1"/>
          <p:nvPr/>
        </p:nvSpPr>
        <p:spPr>
          <a:xfrm>
            <a:off x="143339" y="6127750"/>
            <a:ext cx="12192000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4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Awarded with the Heritage Award of the Founding Members Club of FIA   </a:t>
            </a:r>
            <a:br>
              <a:rPr lang="en-US" sz="14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best Museum in the Netherlands 2020.</a:t>
            </a:r>
          </a:p>
        </p:txBody>
      </p:sp>
    </p:spTree>
    <p:extLst>
      <p:ext uri="{BB962C8B-B14F-4D97-AF65-F5344CB8AC3E}">
        <p14:creationId xmlns:p14="http://schemas.microsoft.com/office/powerpoint/2010/main" val="3985033846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22DBA-FD27-0BC1-85AF-FF3CF437D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Marge op Nieuw.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B82CBD-1493-BD0C-2006-7B40B13B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097969"/>
            <a:ext cx="10873208" cy="539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89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22DBA-FD27-0BC1-85AF-FF3CF437D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Marge gecombineerd.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7D1101-F366-29CF-8B75-B35A4558B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24744"/>
            <a:ext cx="115824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20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22DBA-FD27-0BC1-85AF-FF3CF437D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Uren per werkbare dag.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165962-3190-295F-F5E0-4C4CF9D06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" y="1109666"/>
            <a:ext cx="1147762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12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6BC45-DB20-6B4F-8388-81855EE0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20688"/>
            <a:ext cx="10515600" cy="629419"/>
          </a:xfrm>
        </p:spPr>
        <p:txBody>
          <a:bodyPr>
            <a:normAutofit/>
          </a:bodyPr>
          <a:lstStyle/>
          <a:p>
            <a:r>
              <a:rPr lang="nl-NL" dirty="0" err="1">
                <a:solidFill>
                  <a:prstClr val="white"/>
                </a:solidFill>
                <a:cs typeface="Helvetica" panose="020B0604020202020204" pitchFamily="34" charset="0"/>
                <a:sym typeface="Helvetica Light"/>
              </a:rPr>
              <a:t>Stellantis</a:t>
            </a:r>
            <a:r>
              <a:rPr lang="nl-NL" dirty="0">
                <a:solidFill>
                  <a:prstClr val="white"/>
                </a:solidFill>
                <a:cs typeface="Helvetica" panose="020B0604020202020204" pitchFamily="34" charset="0"/>
                <a:sym typeface="Helvetica Light"/>
              </a:rPr>
              <a:t> – opgezegd per 31 mei jl./opzegtermijn 2 jaar</a:t>
            </a:r>
            <a:r>
              <a:rPr lang="nl-NL" dirty="0"/>
              <a:t>.</a:t>
            </a:r>
          </a:p>
        </p:txBody>
      </p:sp>
      <p:pic>
        <p:nvPicPr>
          <p:cNvPr id="7" name="5D054EAC-D0A9-468F-BD72-56AEED599820">
            <a:extLst>
              <a:ext uri="{FF2B5EF4-FFF2-40B4-BE49-F238E27FC236}">
                <a16:creationId xmlns:a16="http://schemas.microsoft.com/office/drawing/2014/main" id="{FF5E5990-28FC-8A8E-86CA-D4B6ECEEA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847736" y="204657"/>
            <a:ext cx="4496528" cy="734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405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C5712D8-C279-3E30-C57D-9C364088A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502" y="-3085"/>
            <a:ext cx="10750996" cy="686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928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B7CBE6C-DC1A-F58B-A064-749271E2A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03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A5335-BD32-4B47-94B5-EB3F3252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nieuwe realiteit.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027B7E1-1C11-974A-5E9B-F23E4CB5F7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033" y="1957142"/>
            <a:ext cx="5735959" cy="294371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EA1AA61-EB58-8F3C-76CA-F56480BEF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8" y="1957397"/>
            <a:ext cx="6207557" cy="29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08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A5335-BD32-4B47-94B5-EB3F3252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Hoe gaan we nu verder?</a:t>
            </a:r>
          </a:p>
        </p:txBody>
      </p:sp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CE37B33E-FC05-47D4-7583-ACEF1FDCC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124744"/>
            <a:ext cx="9866313" cy="561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53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2870F524-63A0-6A37-6B99-9DEC521EA1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40" y="908719"/>
            <a:ext cx="12196840" cy="5998191"/>
          </a:xfrm>
          <a:prstGeom prst="rect">
            <a:avLst/>
          </a:prstGeom>
        </p:spPr>
      </p:pic>
      <p:pic>
        <p:nvPicPr>
          <p:cNvPr id="4" name="Afbeelding 3">
            <a:hlinkClick r:id="rId4"/>
            <a:extLst>
              <a:ext uri="{FF2B5EF4-FFF2-40B4-BE49-F238E27FC236}">
                <a16:creationId xmlns:a16="http://schemas.microsoft.com/office/drawing/2014/main" id="{FBC486F7-FB80-6D75-670D-75492DF328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60" y="0"/>
            <a:ext cx="1817440" cy="90872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44201FA-062E-D90D-6DA1-228C66C4EB62}"/>
              </a:ext>
            </a:extLst>
          </p:cNvPr>
          <p:cNvSpPr txBox="1">
            <a:spLocks/>
          </p:cNvSpPr>
          <p:nvPr/>
        </p:nvSpPr>
        <p:spPr>
          <a:xfrm>
            <a:off x="990599" y="181763"/>
            <a:ext cx="10515600" cy="759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 dirty="0"/>
              <a:t>Huidige situatie (10 volledige locaties)</a:t>
            </a:r>
          </a:p>
        </p:txBody>
      </p:sp>
    </p:spTree>
    <p:extLst>
      <p:ext uri="{BB962C8B-B14F-4D97-AF65-F5344CB8AC3E}">
        <p14:creationId xmlns:p14="http://schemas.microsoft.com/office/powerpoint/2010/main" val="2433846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44201FA-062E-D90D-6DA1-228C66C4EB62}"/>
              </a:ext>
            </a:extLst>
          </p:cNvPr>
          <p:cNvSpPr txBox="1">
            <a:spLocks/>
          </p:cNvSpPr>
          <p:nvPr/>
        </p:nvSpPr>
        <p:spPr>
          <a:xfrm>
            <a:off x="990599" y="181763"/>
            <a:ext cx="10515600" cy="759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 dirty="0"/>
              <a:t>Voorgenomen nieuwe situatie (4 volledige locaties + 1 AS)</a:t>
            </a:r>
          </a:p>
        </p:txBody>
      </p:sp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0AA3A54F-21DC-7A5F-F3D4-760EB7E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851756"/>
            <a:ext cx="12191980" cy="6006244"/>
          </a:xfrm>
          <a:prstGeom prst="rect">
            <a:avLst/>
          </a:prstGeom>
          <a:noFill/>
        </p:spPr>
      </p:pic>
      <p:pic>
        <p:nvPicPr>
          <p:cNvPr id="8" name="Afbeelding 7">
            <a:hlinkClick r:id="rId4"/>
            <a:extLst>
              <a:ext uri="{FF2B5EF4-FFF2-40B4-BE49-F238E27FC236}">
                <a16:creationId xmlns:a16="http://schemas.microsoft.com/office/drawing/2014/main" id="{9EEBC698-9CB3-0633-C77F-53CBEA4707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60" y="0"/>
            <a:ext cx="1817440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22DBA-FD27-0BC1-85AF-FF3CF437D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60B6F3-5AD8-4C22-6406-B3044B1D68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9049"/>
            <a:ext cx="2639369" cy="29199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622FFFA-B08D-D572-B0AC-70C798AB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420" y="1969049"/>
            <a:ext cx="2159823" cy="29199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F6A343B-26BB-CCEE-B2DD-106BC1C83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909" y="1969050"/>
            <a:ext cx="2201512" cy="29199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31FDBDB-454D-08F5-A072-FE060B0DE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087" y="1964874"/>
            <a:ext cx="4583913" cy="29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27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F6137C-0483-4B63-9069-CB42DFAB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680042"/>
          </a:xfrm>
        </p:spPr>
        <p:txBody>
          <a:bodyPr/>
          <a:lstStyle/>
          <a:p>
            <a:r>
              <a:rPr lang="nl-NL" dirty="0"/>
              <a:t>De weg naar het agentencontract: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1EF63AE-D5C0-4A48-8D61-9AA71AB5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6080" y="6093296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C9B189-AE00-478F-84A9-63330A766802}" type="datetime1">
              <a:rPr lang="nl-NL" smtClean="0"/>
              <a:pPr>
                <a:defRPr/>
              </a:pPr>
              <a:t>4-7-2022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Franklin Gothic Book" panose="020B0502020104020203"/>
              <a:sym typeface="Helvetica Light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9FA0974-3605-4DDA-9BAC-BA5BEB40FE8A}"/>
              </a:ext>
            </a:extLst>
          </p:cNvPr>
          <p:cNvSpPr txBox="1"/>
          <p:nvPr/>
        </p:nvSpPr>
        <p:spPr>
          <a:xfrm>
            <a:off x="657225" y="1257301"/>
            <a:ext cx="103428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22"/>
            <a:endParaRPr lang="nl-NL" sz="2700" dirty="0">
              <a:solidFill>
                <a:prstClr val="black"/>
              </a:solidFill>
              <a:latin typeface="Calibri"/>
              <a:sym typeface="Helvetica Light"/>
            </a:endParaRPr>
          </a:p>
          <a:p>
            <a:pPr marL="285750" indent="-285750" defTabSz="1218522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latin typeface="Calibri"/>
              <a:sym typeface="Helvetica Light"/>
            </a:endParaRPr>
          </a:p>
          <a:p>
            <a:pPr marL="285750" indent="-285750" defTabSz="1218522">
              <a:buFont typeface="Arial" panose="020B0604020202020204" pitchFamily="34" charset="0"/>
              <a:buChar char="•"/>
            </a:pPr>
            <a:endParaRPr lang="nl-NL" sz="1600" dirty="0">
              <a:solidFill>
                <a:prstClr val="black"/>
              </a:solidFill>
              <a:latin typeface="Calibri"/>
              <a:sym typeface="Helvetica Light"/>
            </a:endParaRPr>
          </a:p>
          <a:p>
            <a:pPr defTabSz="1218522"/>
            <a:endParaRPr lang="nl-NL" sz="2700" dirty="0">
              <a:solidFill>
                <a:prstClr val="black"/>
              </a:solidFill>
              <a:latin typeface="Calibri"/>
              <a:sym typeface="Helvetica Light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457901D-E47E-47DA-A32A-44174E4AFFC3}"/>
              </a:ext>
            </a:extLst>
          </p:cNvPr>
          <p:cNvSpPr txBox="1"/>
          <p:nvPr/>
        </p:nvSpPr>
        <p:spPr>
          <a:xfrm>
            <a:off x="577667" y="1121169"/>
            <a:ext cx="10342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22"/>
            <a:r>
              <a:rPr lang="nl-NL" sz="2200" dirty="0" err="1">
                <a:solidFill>
                  <a:prstClr val="black"/>
                </a:solidFill>
                <a:latin typeface="NeuzeitGro" pitchFamily="2" charset="77"/>
                <a:sym typeface="Helvetica Light"/>
              </a:rPr>
              <a:t>Customers</a:t>
            </a:r>
            <a:r>
              <a:rPr lang="nl-NL" sz="2200" dirty="0">
                <a:solidFill>
                  <a:prstClr val="black"/>
                </a:solidFill>
                <a:latin typeface="NeuzeitGro" pitchFamily="2" charset="77"/>
                <a:sym typeface="Helvetica Light"/>
              </a:rPr>
              <a:t> </a:t>
            </a:r>
            <a:r>
              <a:rPr lang="nl-NL" sz="2200" dirty="0" err="1">
                <a:solidFill>
                  <a:prstClr val="black"/>
                </a:solidFill>
                <a:latin typeface="NeuzeitGro" pitchFamily="2" charset="77"/>
                <a:sym typeface="Helvetica Light"/>
              </a:rPr>
              <a:t>sees</a:t>
            </a:r>
            <a:r>
              <a:rPr lang="nl-NL" sz="2200" dirty="0">
                <a:solidFill>
                  <a:prstClr val="black"/>
                </a:solidFill>
                <a:latin typeface="NeuzeitGro" pitchFamily="2" charset="77"/>
                <a:sym typeface="Helvetica Light"/>
              </a:rPr>
              <a:t> </a:t>
            </a:r>
            <a:r>
              <a:rPr lang="nl-NL" sz="2200" b="1" dirty="0" err="1">
                <a:solidFill>
                  <a:prstClr val="black"/>
                </a:solidFill>
                <a:latin typeface="NeuzeitGro" pitchFamily="2" charset="77"/>
                <a:sym typeface="Helvetica Light"/>
              </a:rPr>
              <a:t>one</a:t>
            </a:r>
            <a:r>
              <a:rPr lang="nl-NL" sz="2200" b="1" dirty="0">
                <a:solidFill>
                  <a:prstClr val="black"/>
                </a:solidFill>
                <a:latin typeface="NeuzeitGro" pitchFamily="2" charset="77"/>
                <a:sym typeface="Helvetica Light"/>
              </a:rPr>
              <a:t> face, </a:t>
            </a:r>
            <a:r>
              <a:rPr lang="nl-NL" sz="2200" b="1" dirty="0" err="1">
                <a:solidFill>
                  <a:prstClr val="black"/>
                </a:solidFill>
                <a:latin typeface="NeuzeitGro" pitchFamily="2" charset="77"/>
                <a:sym typeface="Helvetica Light"/>
              </a:rPr>
              <a:t>one</a:t>
            </a:r>
            <a:r>
              <a:rPr lang="nl-NL" sz="2200" b="1" dirty="0">
                <a:solidFill>
                  <a:prstClr val="black"/>
                </a:solidFill>
                <a:latin typeface="NeuzeitGro" pitchFamily="2" charset="77"/>
                <a:sym typeface="Helvetica Light"/>
              </a:rPr>
              <a:t> brand</a:t>
            </a:r>
            <a:r>
              <a:rPr lang="nl-NL" sz="2200" dirty="0">
                <a:solidFill>
                  <a:prstClr val="black"/>
                </a:solidFill>
                <a:latin typeface="NeuzeitGro" pitchFamily="2" charset="77"/>
                <a:sym typeface="Helvetica Light"/>
              </a:rPr>
              <a:t>, Retailer is </a:t>
            </a:r>
            <a:r>
              <a:rPr lang="nl-NL" sz="2200" dirty="0" err="1">
                <a:solidFill>
                  <a:prstClr val="black"/>
                </a:solidFill>
                <a:latin typeface="NeuzeitGro" pitchFamily="2" charset="77"/>
                <a:sym typeface="Helvetica Light"/>
              </a:rPr>
              <a:t>the</a:t>
            </a:r>
            <a:r>
              <a:rPr lang="nl-NL" sz="2200" dirty="0">
                <a:solidFill>
                  <a:prstClr val="black"/>
                </a:solidFill>
                <a:latin typeface="NeuzeitGro" pitchFamily="2" charset="77"/>
                <a:sym typeface="Helvetica Light"/>
              </a:rPr>
              <a:t> extension of </a:t>
            </a:r>
            <a:r>
              <a:rPr lang="nl-NL" sz="2200" dirty="0" err="1">
                <a:solidFill>
                  <a:prstClr val="black"/>
                </a:solidFill>
                <a:latin typeface="NeuzeitGro" pitchFamily="2" charset="77"/>
                <a:sym typeface="Helvetica Light"/>
              </a:rPr>
              <a:t>the</a:t>
            </a:r>
            <a:r>
              <a:rPr lang="nl-NL" sz="2200" dirty="0">
                <a:solidFill>
                  <a:prstClr val="black"/>
                </a:solidFill>
                <a:latin typeface="NeuzeitGro" pitchFamily="2" charset="77"/>
                <a:sym typeface="Helvetica Light"/>
              </a:rPr>
              <a:t> Brand</a:t>
            </a:r>
            <a:endParaRPr lang="nl-NL" sz="1600" dirty="0">
              <a:solidFill>
                <a:prstClr val="black"/>
              </a:solidFill>
              <a:latin typeface="NeuzeitGro" pitchFamily="2" charset="77"/>
              <a:sym typeface="Helvetica Light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E30465B-6866-B943-E6C5-3C77F8C88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701" y="1751757"/>
            <a:ext cx="7052002" cy="438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38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F6137C-0483-4B63-9069-CB42DFAB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680042"/>
          </a:xfrm>
        </p:spPr>
        <p:txBody>
          <a:bodyPr/>
          <a:lstStyle/>
          <a:p>
            <a:r>
              <a:rPr lang="nl-NL" dirty="0"/>
              <a:t>Werk aan de winkel: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457901D-E47E-47DA-A32A-44174E4AFFC3}"/>
              </a:ext>
            </a:extLst>
          </p:cNvPr>
          <p:cNvSpPr txBox="1"/>
          <p:nvPr/>
        </p:nvSpPr>
        <p:spPr>
          <a:xfrm>
            <a:off x="657225" y="2138887"/>
            <a:ext cx="108775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8522">
              <a:buFont typeface="Arial" panose="020B0604020202020204" pitchFamily="34" charset="0"/>
              <a:buChar char="•"/>
            </a:pPr>
            <a:r>
              <a:rPr lang="nl-NL" sz="2400" dirty="0">
                <a:latin typeface="NeuzeitGro" pitchFamily="2" charset="77"/>
                <a:sym typeface="Helvetica Light"/>
              </a:rPr>
              <a:t>De wijze waarop Nieuw wordt verkocht verandert bij sommige merken ‘dramatisch’….</a:t>
            </a:r>
          </a:p>
          <a:p>
            <a:pPr marL="228600" indent="-228600" defTabSz="1218522">
              <a:buFont typeface="Arial" panose="020B0604020202020204" pitchFamily="34" charset="0"/>
              <a:buChar char="•"/>
            </a:pPr>
            <a:r>
              <a:rPr lang="nl-NL" sz="2400" dirty="0">
                <a:latin typeface="NeuzeitGro" pitchFamily="2" charset="77"/>
                <a:sym typeface="Helvetica Light"/>
              </a:rPr>
              <a:t>Het biedt echter ook heel veel kansen!</a:t>
            </a:r>
          </a:p>
          <a:p>
            <a:pPr marL="228600" indent="-228600" defTabSz="1218522">
              <a:buFont typeface="Arial" panose="020B0604020202020204" pitchFamily="34" charset="0"/>
              <a:buChar char="•"/>
            </a:pPr>
            <a:r>
              <a:rPr lang="nl-NL" sz="2400" dirty="0">
                <a:latin typeface="NeuzeitGro" pitchFamily="2" charset="77"/>
                <a:sym typeface="Helvetica Light"/>
              </a:rPr>
              <a:t>Focus op alle overige kosten!</a:t>
            </a:r>
          </a:p>
          <a:p>
            <a:pPr marL="228600" indent="-228600" defTabSz="1218522">
              <a:buFont typeface="Arial" panose="020B0604020202020204" pitchFamily="34" charset="0"/>
              <a:buChar char="•"/>
            </a:pPr>
            <a:r>
              <a:rPr lang="nl-NL" sz="2400" dirty="0">
                <a:latin typeface="NeuzeitGro" pitchFamily="2" charset="77"/>
                <a:sym typeface="Helvetica Light"/>
              </a:rPr>
              <a:t>Focus op Occasions!</a:t>
            </a:r>
          </a:p>
          <a:p>
            <a:pPr marL="228600" indent="-228600" defTabSz="1218522">
              <a:buFont typeface="Arial" panose="020B0604020202020204" pitchFamily="34" charset="0"/>
              <a:buChar char="•"/>
            </a:pPr>
            <a:r>
              <a:rPr lang="nl-NL" sz="2400" dirty="0">
                <a:latin typeface="NeuzeitGro" pitchFamily="2" charset="77"/>
                <a:sym typeface="Helvetica Light"/>
              </a:rPr>
              <a:t>Focus op Aftersales!!</a:t>
            </a:r>
          </a:p>
          <a:p>
            <a:pPr marL="228600" indent="-228600" defTabSz="1218522">
              <a:buFont typeface="Arial" panose="020B0604020202020204" pitchFamily="34" charset="0"/>
              <a:buChar char="•"/>
            </a:pPr>
            <a:r>
              <a:rPr lang="nl-NL" sz="2400" dirty="0">
                <a:latin typeface="NeuzeitGro" pitchFamily="2" charset="77"/>
                <a:sym typeface="Helvetica Light"/>
              </a:rPr>
              <a:t>Afdelingsbijdragen service </a:t>
            </a:r>
            <a:r>
              <a:rPr lang="nl-NL" sz="2400" dirty="0" err="1">
                <a:latin typeface="NeuzeitGro" pitchFamily="2" charset="77"/>
                <a:sym typeface="Helvetica Light"/>
              </a:rPr>
              <a:t>varieren</a:t>
            </a:r>
            <a:r>
              <a:rPr lang="nl-NL" sz="2400" dirty="0">
                <a:latin typeface="NeuzeitGro" pitchFamily="2" charset="77"/>
                <a:sym typeface="Helvetica Light"/>
              </a:rPr>
              <a:t> enorm per vestiging. Hier valt veel winst te behalen.</a:t>
            </a:r>
          </a:p>
        </p:txBody>
      </p:sp>
    </p:spTree>
    <p:extLst>
      <p:ext uri="{BB962C8B-B14F-4D97-AF65-F5344CB8AC3E}">
        <p14:creationId xmlns:p14="http://schemas.microsoft.com/office/powerpoint/2010/main" val="544227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53D52F4-74C0-7A4E-A89D-1C14EE6A28BA}"/>
              </a:ext>
            </a:extLst>
          </p:cNvPr>
          <p:cNvSpPr txBox="1"/>
          <p:nvPr/>
        </p:nvSpPr>
        <p:spPr>
          <a:xfrm>
            <a:off x="3956317" y="2564904"/>
            <a:ext cx="427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6"/>
                </a:solidFill>
                <a:latin typeface="NeuzeitGro" pitchFamily="2" charset="77"/>
              </a:rPr>
              <a:t>Gedreven door de klant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1D23387-56DF-BC3F-6739-2B2F4FB62ABB}"/>
              </a:ext>
            </a:extLst>
          </p:cNvPr>
          <p:cNvSpPr txBox="1"/>
          <p:nvPr/>
        </p:nvSpPr>
        <p:spPr>
          <a:xfrm>
            <a:off x="4458638" y="3524218"/>
            <a:ext cx="327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6"/>
                </a:solidFill>
                <a:latin typeface="NeuzeitGro" pitchFamily="2" charset="77"/>
              </a:rPr>
              <a:t>Blijven verbeteren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E00CC64-5433-1E85-1EA2-383A6AFDA1D4}"/>
              </a:ext>
            </a:extLst>
          </p:cNvPr>
          <p:cNvSpPr txBox="1"/>
          <p:nvPr/>
        </p:nvSpPr>
        <p:spPr>
          <a:xfrm>
            <a:off x="3956317" y="4465540"/>
            <a:ext cx="430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6"/>
                </a:solidFill>
                <a:latin typeface="NeuzeitGro" pitchFamily="2" charset="77"/>
              </a:rPr>
              <a:t>Verantwoordelijk voelen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4D4017D-97CD-193A-9B8E-60405128DCBC}"/>
              </a:ext>
            </a:extLst>
          </p:cNvPr>
          <p:cNvSpPr txBox="1"/>
          <p:nvPr/>
        </p:nvSpPr>
        <p:spPr>
          <a:xfrm>
            <a:off x="3928989" y="5406862"/>
            <a:ext cx="435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6"/>
                </a:solidFill>
                <a:latin typeface="NeuzeitGro" pitchFamily="2" charset="77"/>
              </a:rPr>
              <a:t>Samen zijn we </a:t>
            </a:r>
            <a:r>
              <a:rPr lang="nl-NL" sz="2400" b="1" dirty="0" err="1">
                <a:solidFill>
                  <a:schemeClr val="accent6"/>
                </a:solidFill>
                <a:latin typeface="NeuzeitGro" pitchFamily="2" charset="77"/>
              </a:rPr>
              <a:t>Louwman</a:t>
            </a:r>
            <a:endParaRPr lang="nl-NL" sz="2400" b="1" dirty="0">
              <a:solidFill>
                <a:schemeClr val="accent6"/>
              </a:solidFill>
              <a:latin typeface="NeuzeitGro" pitchFamily="2" charset="77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C2C1295-A0B4-C614-AF69-C71918F300CB}"/>
              </a:ext>
            </a:extLst>
          </p:cNvPr>
          <p:cNvSpPr txBox="1"/>
          <p:nvPr/>
        </p:nvSpPr>
        <p:spPr>
          <a:xfrm>
            <a:off x="3178376" y="779911"/>
            <a:ext cx="5835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b="1" dirty="0">
                <a:latin typeface="NeuzeitGro" pitchFamily="2" charset="77"/>
              </a:rPr>
              <a:t>Kernwaarden </a:t>
            </a:r>
            <a:r>
              <a:rPr lang="nl-NL" sz="3200" b="1" dirty="0" err="1">
                <a:latin typeface="NeuzeitGro" pitchFamily="2" charset="77"/>
              </a:rPr>
              <a:t>Louwman</a:t>
            </a:r>
            <a:r>
              <a:rPr lang="nl-NL" sz="3200" b="1" dirty="0">
                <a:latin typeface="NeuzeitGro" pitchFamily="2" charset="77"/>
              </a:rPr>
              <a:t> Group.</a:t>
            </a:r>
          </a:p>
        </p:txBody>
      </p:sp>
    </p:spTree>
    <p:extLst>
      <p:ext uri="{BB962C8B-B14F-4D97-AF65-F5344CB8AC3E}">
        <p14:creationId xmlns:p14="http://schemas.microsoft.com/office/powerpoint/2010/main" val="1330884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6ABCC10-F086-3712-CC02-19F60801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764704"/>
            <a:ext cx="7344816" cy="420600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6C91C92-5A2B-2779-5945-12754FEB354D}"/>
              </a:ext>
            </a:extLst>
          </p:cNvPr>
          <p:cNvSpPr txBox="1"/>
          <p:nvPr/>
        </p:nvSpPr>
        <p:spPr>
          <a:xfrm>
            <a:off x="4358986" y="5301208"/>
            <a:ext cx="389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GET READY FOR NEW ADVENTURES…</a:t>
            </a:r>
          </a:p>
        </p:txBody>
      </p:sp>
    </p:spTree>
    <p:extLst>
      <p:ext uri="{BB962C8B-B14F-4D97-AF65-F5344CB8AC3E}">
        <p14:creationId xmlns:p14="http://schemas.microsoft.com/office/powerpoint/2010/main" val="771810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5EC7C548-9D3E-DDF2-7D9E-6B13125BD8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DBBA4BC-FB00-2846-8F01-84543302E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 wereld verandert.</a:t>
            </a:r>
          </a:p>
        </p:txBody>
      </p:sp>
    </p:spTree>
    <p:extLst>
      <p:ext uri="{BB962C8B-B14F-4D97-AF65-F5344CB8AC3E}">
        <p14:creationId xmlns:p14="http://schemas.microsoft.com/office/powerpoint/2010/main" val="3560633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E7A9E-B92D-AC4B-BFD3-A8C2AA55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6888" y="3079135"/>
            <a:ext cx="10515600" cy="759619"/>
          </a:xfrm>
        </p:spPr>
        <p:txBody>
          <a:bodyPr>
            <a:normAutofit/>
          </a:bodyPr>
          <a:lstStyle/>
          <a:p>
            <a:pPr algn="ctr"/>
            <a:r>
              <a:rPr lang="nl-NL" sz="2400" dirty="0"/>
              <a:t>Maar waarheen?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AE9F744-91ED-79F4-8D36-6459F0235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9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6AA5A9DA-08E6-504D-91B7-571FF960E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Onlinemedia 1" title="7 amazing technologies we'll see by 2030">
            <a:hlinkClick r:id="" action="ppaction://media"/>
            <a:extLst>
              <a:ext uri="{FF2B5EF4-FFF2-40B4-BE49-F238E27FC236}">
                <a16:creationId xmlns:a16="http://schemas.microsoft.com/office/drawing/2014/main" id="{E34EFA98-348A-50F6-0D11-DDBF1CDE89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5222" y="-33430"/>
            <a:ext cx="12197222" cy="689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1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79D0AF8-B5C2-F9B5-2DC9-BE0AC18D8C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5880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B38FDE82-5329-5404-1E80-2515B18C37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B75B6A-3B19-C84F-86CC-1C8030A261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nl-NL" dirty="0"/>
              <a:t>Mensen maken het verschil.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06DF9D9-188B-BA4F-B560-EDD0B5BD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Maar wat zien we ook…</a:t>
            </a:r>
          </a:p>
        </p:txBody>
      </p:sp>
    </p:spTree>
    <p:extLst>
      <p:ext uri="{BB962C8B-B14F-4D97-AF65-F5344CB8AC3E}">
        <p14:creationId xmlns:p14="http://schemas.microsoft.com/office/powerpoint/2010/main" val="3756484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D8A067D-93B4-5699-8123-BAD75D1113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86268"/>
            <a:ext cx="5277787" cy="4929454"/>
          </a:xfrm>
          <a:prstGeom prst="rect">
            <a:avLst/>
          </a:prstGeom>
          <a:effectLst>
            <a:outerShdw blurRad="190500" dist="63500" dir="4500000" algn="ctr" rotWithShape="0">
              <a:srgbClr val="1D1D1E">
                <a:alpha val="50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EF334A0-32A8-F3EC-ABAA-428DB847BC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95" y="2420888"/>
            <a:ext cx="4557205" cy="3906176"/>
          </a:xfrm>
          <a:prstGeom prst="rect">
            <a:avLst/>
          </a:prstGeom>
          <a:effectLst>
            <a:outerShdw blurRad="193134" dist="63500" dir="4494952" algn="ctr" rotWithShape="0">
              <a:srgbClr val="1D1D1E">
                <a:alpha val="50000"/>
              </a:srgb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C601C97-59EE-8436-6545-060B6210F6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73" y="486268"/>
            <a:ext cx="4410059" cy="3869240"/>
          </a:xfrm>
          <a:prstGeom prst="rect">
            <a:avLst/>
          </a:prstGeom>
          <a:effectLst>
            <a:outerShdw blurRad="190500" dist="63500" dir="4500000" algn="ctr" rotWithShape="0">
              <a:srgbClr val="1D1D1E">
                <a:alpha val="50000"/>
              </a:srgb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9D11686-8DC8-A5DF-8471-C1F5B1A0B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5838" y="2348880"/>
            <a:ext cx="3549608" cy="3906176"/>
          </a:xfrm>
          <a:prstGeom prst="rect">
            <a:avLst/>
          </a:prstGeom>
          <a:effectLst>
            <a:outerShdw blurRad="190500" dist="63500" dir="4500000" algn="ctr" rotWithShape="0">
              <a:srgbClr val="1D1D1E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21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9F0EEE1-D980-4DEB-F972-A984BD12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96" y="476672"/>
            <a:ext cx="11134208" cy="508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5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F44A6FF-52D1-418E-3C20-4C106A80BD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26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66D8876-E140-353B-6C60-DC1C29D901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87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EA8A348-5DFF-4F49-716E-436964356A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4056"/>
            <a:ext cx="4128386" cy="292494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9BA85E8-3B00-4168-CFB6-46C2924B26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807" y="504056"/>
            <a:ext cx="4128386" cy="29249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4BF65D0-A0A4-89AC-8EF0-902B85DA00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3616" y="504056"/>
            <a:ext cx="4128386" cy="292494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E1B44CF-419F-76B2-DC30-DB566F1153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5056"/>
            <a:ext cx="4128386" cy="292494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06ABFD3-A510-0DBF-13A0-85AFBA7529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807" y="3425056"/>
            <a:ext cx="4128386" cy="292494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9982C2B-460F-860B-263A-6929F61A3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3616" y="3425056"/>
            <a:ext cx="4128386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28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04343A9-A703-8C75-3225-47276D1605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19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5FA0D6-9B1D-D645-3780-CD495A3F63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19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6907738F-F6EE-2661-4AA9-D74EA69C46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08" y="546"/>
            <a:ext cx="11424592" cy="6165304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0F2C675-4905-B64B-8EAD-ED04F67CA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464" y="3284984"/>
            <a:ext cx="10613898" cy="587400"/>
          </a:xfrm>
          <a:effectLst>
            <a:outerShdw blurRad="190500" dist="63500" dir="4500000" algn="ctr" rotWithShape="0">
              <a:srgbClr val="1D1D1E">
                <a:alpha val="50000"/>
              </a:srgbClr>
            </a:outerShdw>
          </a:effectLst>
        </p:spPr>
        <p:txBody>
          <a:bodyPr/>
          <a:lstStyle/>
          <a:p>
            <a:r>
              <a:rPr lang="nl-NL" dirty="0"/>
              <a:t>Omarm digitalisatie en omarm daarmee onze klant.</a:t>
            </a:r>
          </a:p>
        </p:txBody>
      </p:sp>
    </p:spTree>
    <p:extLst>
      <p:ext uri="{BB962C8B-B14F-4D97-AF65-F5344CB8AC3E}">
        <p14:creationId xmlns:p14="http://schemas.microsoft.com/office/powerpoint/2010/main" val="2953312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AA52BE8-C98D-920C-A304-9B56A53980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52921"/>
            <a:ext cx="9144000" cy="65050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F31F88-79B8-3595-345D-607CB5D9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Marketing.Louwman.nl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7091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5383FB94-875F-4D2A-2EE8-78E4FCD219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DBBA4BC-FB00-2846-8F01-84543302E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Veranderen… </a:t>
            </a:r>
          </a:p>
        </p:txBody>
      </p:sp>
    </p:spTree>
    <p:extLst>
      <p:ext uri="{BB962C8B-B14F-4D97-AF65-F5344CB8AC3E}">
        <p14:creationId xmlns:p14="http://schemas.microsoft.com/office/powerpoint/2010/main" val="15634817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E7A9E-B92D-AC4B-BFD3-A8C2AA55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049190"/>
            <a:ext cx="10515600" cy="759619"/>
          </a:xfrm>
        </p:spPr>
        <p:txBody>
          <a:bodyPr>
            <a:normAutofit/>
          </a:bodyPr>
          <a:lstStyle/>
          <a:p>
            <a:pPr algn="ctr"/>
            <a:r>
              <a:rPr lang="nl-NL" sz="2400" dirty="0">
                <a:solidFill>
                  <a:srgbClr val="F8705E"/>
                </a:solidFill>
              </a:rPr>
              <a:t>Wij</a:t>
            </a:r>
            <a:r>
              <a:rPr lang="nl-NL" sz="2400" dirty="0"/>
              <a:t> geven leiding aan de verandering.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23CB81-5EB4-9744-E4C9-FC614C6AB005}"/>
              </a:ext>
            </a:extLst>
          </p:cNvPr>
          <p:cNvSpPr txBox="1">
            <a:spLocks/>
          </p:cNvSpPr>
          <p:nvPr/>
        </p:nvSpPr>
        <p:spPr>
          <a:xfrm>
            <a:off x="158865" y="588250"/>
            <a:ext cx="11874269" cy="763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pPr algn="ctr"/>
            <a:b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01608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C23CB81-5EB4-9744-E4C9-FC614C6AB005}"/>
              </a:ext>
            </a:extLst>
          </p:cNvPr>
          <p:cNvSpPr txBox="1">
            <a:spLocks/>
          </p:cNvSpPr>
          <p:nvPr/>
        </p:nvSpPr>
        <p:spPr>
          <a:xfrm>
            <a:off x="158865" y="588250"/>
            <a:ext cx="11874269" cy="763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pPr algn="ctr"/>
            <a:b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LID4096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DEB93BA-0BF5-6E20-FA38-B46FF827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1095286"/>
            <a:ext cx="3456384" cy="46674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A964B46-000D-AC4C-2B28-EC7F18DD7950}"/>
              </a:ext>
            </a:extLst>
          </p:cNvPr>
          <p:cNvSpPr txBox="1"/>
          <p:nvPr/>
        </p:nvSpPr>
        <p:spPr>
          <a:xfrm>
            <a:off x="626383" y="2403754"/>
            <a:ext cx="511256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Veranderende behoeftes van onze collega’s</a:t>
            </a:r>
          </a:p>
          <a:p>
            <a:endParaRPr lang="nl-NL" sz="1800" dirty="0">
              <a:effectLst/>
              <a:latin typeface="NeuzeitGr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Veranderende mobiliteitsbehoefte van onze klant, </a:t>
            </a:r>
          </a:p>
          <a:p>
            <a:endParaRPr lang="nl-NL" sz="1800" dirty="0">
              <a:effectLst/>
              <a:latin typeface="NeuzeitGr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dirty="0"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eranderende samenwerkingen met fabrikanten, </a:t>
            </a:r>
          </a:p>
          <a:p>
            <a:endParaRPr lang="nl-NL" dirty="0">
              <a:latin typeface="NeuzeitGr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dirty="0"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ndere verdienmodellen </a:t>
            </a:r>
          </a:p>
          <a:p>
            <a:endParaRPr lang="nl-NL" dirty="0">
              <a:latin typeface="NeuzeitGr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dirty="0"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angdurige negatieve resultaten</a:t>
            </a:r>
            <a:endParaRPr lang="LID4096" dirty="0">
              <a:latin typeface="NeuzeitGro" pitchFamily="2" charset="77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DFCDF78-523A-5601-00C4-08F9C80C282E}"/>
              </a:ext>
            </a:extLst>
          </p:cNvPr>
          <p:cNvSpPr txBox="1"/>
          <p:nvPr/>
        </p:nvSpPr>
        <p:spPr>
          <a:xfrm>
            <a:off x="622433" y="1095286"/>
            <a:ext cx="60945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b="1" dirty="0">
                <a:latin typeface="NeuzeitGro" pitchFamily="2" charset="77"/>
                <a:ea typeface="+mj-ea"/>
                <a:cs typeface="+mj-cs"/>
              </a:rPr>
              <a:t>Veranderen en niet alleen verbeteren.</a:t>
            </a:r>
            <a:endParaRPr lang="LID4096" sz="2200" b="1" dirty="0">
              <a:latin typeface="NeuzeitGro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733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E49247D-0EDF-A508-07C1-0D78C7986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354322"/>
            <a:ext cx="10801200" cy="614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92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descr="Bij Louwman draait het om...">
            <a:hlinkClick r:id="" action="ppaction://media"/>
            <a:extLst>
              <a:ext uri="{FF2B5EF4-FFF2-40B4-BE49-F238E27FC236}">
                <a16:creationId xmlns:a16="http://schemas.microsoft.com/office/drawing/2014/main" id="{6FC16B68-AEC9-317E-B534-A1FB3CF6A4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6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3EDD1-88DD-5219-3738-EECB73F6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9835"/>
            <a:ext cx="10515600" cy="759619"/>
          </a:xfrm>
        </p:spPr>
        <p:txBody>
          <a:bodyPr>
            <a:normAutofit/>
          </a:bodyPr>
          <a:lstStyle/>
          <a:p>
            <a:r>
              <a:rPr lang="nl-NL" sz="2200" dirty="0"/>
              <a:t>De essentie.</a:t>
            </a:r>
            <a:endParaRPr lang="LID4096" sz="2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B29EFBD-5F95-A103-CCCC-D0B76BEC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2204864"/>
            <a:ext cx="2638425" cy="26479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36066C1-0DF7-5CFC-6423-EA4D27CE4B23}"/>
              </a:ext>
            </a:extLst>
          </p:cNvPr>
          <p:cNvSpPr txBox="1"/>
          <p:nvPr/>
        </p:nvSpPr>
        <p:spPr>
          <a:xfrm>
            <a:off x="866086" y="2060848"/>
            <a:ext cx="609452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“Mobiliteitsprovider/dienstverlener“. </a:t>
            </a:r>
          </a:p>
          <a:p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Van transactie naar maximale klantloyaliteit.</a:t>
            </a:r>
          </a:p>
          <a:p>
            <a:endParaRPr lang="nl-NL" dirty="0">
              <a:latin typeface="NeuzeitGr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>
              <a:latin typeface="NeuzeitGr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NeuzeitGro" pitchFamily="2" charset="77"/>
                <a:cs typeface="Times New Roman" panose="02020603050405020304" pitchFamily="18" charset="0"/>
              </a:rPr>
              <a:t>Leuker, gemakkelijker en efficiënter voor klant en collega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dirty="0">
              <a:latin typeface="NeuzeitGro" pitchFamily="2" charset="7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NeuzeitGro" pitchFamily="2" charset="77"/>
                <a:cs typeface="Times New Roman" panose="02020603050405020304" pitchFamily="18" charset="0"/>
              </a:rPr>
              <a:t>Autonomie en ruimte voor medewerkers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dirty="0">
              <a:latin typeface="NeuzeitGro" pitchFamily="2" charset="7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NeuzeitGro" pitchFamily="2" charset="77"/>
                <a:cs typeface="Times New Roman" panose="02020603050405020304" pitchFamily="18" charset="0"/>
              </a:rPr>
              <a:t>Lagere kosten, minder onnodige handelingen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dirty="0">
              <a:latin typeface="NeuzeitGro" pitchFamily="2" charset="7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NeuzeitGro" pitchFamily="2" charset="77"/>
                <a:cs typeface="Times New Roman" panose="02020603050405020304" pitchFamily="18" charset="0"/>
              </a:rPr>
              <a:t>Juiste businessmodellen </a:t>
            </a:r>
          </a:p>
          <a:p>
            <a:endParaRPr lang="nl-NL" dirty="0">
              <a:latin typeface="NeuzeitGro" pitchFamily="2" charset="77"/>
              <a:cs typeface="Times New Roman" panose="02020603050405020304" pitchFamily="18" charset="0"/>
            </a:endParaRPr>
          </a:p>
          <a:p>
            <a:endParaRPr lang="nl-NL" dirty="0">
              <a:latin typeface="NeuzeitGro" pitchFamily="2" charset="77"/>
              <a:cs typeface="Times New Roman" panose="02020603050405020304" pitchFamily="18" charset="0"/>
            </a:endParaRPr>
          </a:p>
          <a:p>
            <a:endParaRPr lang="nl-NL" dirty="0">
              <a:latin typeface="NeuzeitGro" pitchFamily="2" charset="77"/>
              <a:cs typeface="Times New Roman" panose="02020603050405020304" pitchFamily="18" charset="0"/>
            </a:endParaRPr>
          </a:p>
          <a:p>
            <a:endParaRPr lang="LID4096" dirty="0"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3327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6932D-7874-CE5E-A2D8-14D2FE89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Hoe…</a:t>
            </a:r>
            <a:endParaRPr lang="LID4096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54057E2-BADE-06BD-84CC-0563BA2D66BC}"/>
              </a:ext>
            </a:extLst>
          </p:cNvPr>
          <p:cNvSpPr txBox="1"/>
          <p:nvPr/>
        </p:nvSpPr>
        <p:spPr>
          <a:xfrm>
            <a:off x="838199" y="1616888"/>
            <a:ext cx="60945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cs typeface="Times New Roman" panose="02020603050405020304" pitchFamily="18" charset="0"/>
              </a:rPr>
              <a:t>Spelsysteem</a:t>
            </a:r>
          </a:p>
          <a:p>
            <a:pPr marL="285750" indent="-285750">
              <a:buFontTx/>
              <a:buChar char="-"/>
            </a:pPr>
            <a:endParaRPr 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cs typeface="Times New Roman" panose="02020603050405020304" pitchFamily="18" charset="0"/>
              </a:rPr>
              <a:t>Opstelling</a:t>
            </a:r>
          </a:p>
          <a:p>
            <a:pPr marL="285750" indent="-285750">
              <a:buFontTx/>
              <a:buChar char="-"/>
            </a:pPr>
            <a:endParaRPr 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cs typeface="Times New Roman" panose="02020603050405020304" pitchFamily="18" charset="0"/>
              </a:rPr>
              <a:t>Spelregels</a:t>
            </a:r>
          </a:p>
          <a:p>
            <a:pPr marL="285750" indent="-285750">
              <a:buFontTx/>
              <a:buChar char="-"/>
            </a:pPr>
            <a:endParaRPr 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cs typeface="Times New Roman" panose="02020603050405020304" pitchFamily="18" charset="0"/>
              </a:rPr>
              <a:t>Faciliteiten</a:t>
            </a:r>
          </a:p>
          <a:p>
            <a:pPr marL="285750" indent="-285750">
              <a:buFontTx/>
              <a:buChar char="-"/>
            </a:pPr>
            <a:endParaRPr 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cs typeface="Times New Roman" panose="02020603050405020304" pitchFamily="18" charset="0"/>
              </a:rPr>
              <a:t>Discipline</a:t>
            </a:r>
          </a:p>
          <a:p>
            <a:pPr marL="285750" indent="-285750">
              <a:buFontTx/>
              <a:buChar char="-"/>
            </a:pPr>
            <a:endParaRPr 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cs typeface="Times New Roman" panose="02020603050405020304" pitchFamily="18" charset="0"/>
              </a:rPr>
              <a:t>Ruimte</a:t>
            </a:r>
          </a:p>
          <a:p>
            <a:pPr marL="285750" indent="-285750">
              <a:buFontTx/>
              <a:buChar char="-"/>
            </a:pPr>
            <a:endParaRPr 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cs typeface="Times New Roman" panose="02020603050405020304" pitchFamily="18" charset="0"/>
              </a:rPr>
              <a:t>Opleiding / talent</a:t>
            </a:r>
          </a:p>
          <a:p>
            <a:endParaRPr 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ID4096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B2231CE-C973-CC7A-FCCE-A864B09B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26284" y="2354557"/>
            <a:ext cx="370758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136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88A7BC2E-1CE8-038A-FB3B-3A0BBD6996BE}"/>
              </a:ext>
            </a:extLst>
          </p:cNvPr>
          <p:cNvSpPr txBox="1">
            <a:spLocks/>
          </p:cNvSpPr>
          <p:nvPr/>
        </p:nvSpPr>
        <p:spPr>
          <a:xfrm>
            <a:off x="911425" y="396658"/>
            <a:ext cx="5688631" cy="759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 dirty="0"/>
              <a:t>Onze kernwaarden.</a:t>
            </a:r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DBB73AAA-90E2-DA3D-134C-A6F5B7C70FD3}"/>
              </a:ext>
            </a:extLst>
          </p:cNvPr>
          <p:cNvSpPr txBox="1">
            <a:spLocks/>
          </p:cNvSpPr>
          <p:nvPr/>
        </p:nvSpPr>
        <p:spPr>
          <a:xfrm>
            <a:off x="911425" y="1857158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Gedreven door de klant</a:t>
            </a:r>
          </a:p>
          <a:p>
            <a:endParaRPr lang="nl-NL" dirty="0"/>
          </a:p>
          <a:p>
            <a:r>
              <a:rPr lang="nl-NL" dirty="0"/>
              <a:t>Blijven verbeteren</a:t>
            </a:r>
          </a:p>
          <a:p>
            <a:endParaRPr lang="nl-NL" dirty="0"/>
          </a:p>
          <a:p>
            <a:r>
              <a:rPr lang="nl-NL" dirty="0"/>
              <a:t>Verantwoordelijkheid voelen</a:t>
            </a:r>
          </a:p>
          <a:p>
            <a:endParaRPr lang="nl-NL" dirty="0"/>
          </a:p>
          <a:p>
            <a:r>
              <a:rPr lang="nl-NL" dirty="0"/>
              <a:t>Samen zijn wij Louwman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10343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9AE811C-3D20-C34E-AA37-BF09B532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56" y="396658"/>
            <a:ext cx="5688631" cy="759619"/>
          </a:xfrm>
        </p:spPr>
        <p:txBody>
          <a:bodyPr/>
          <a:lstStyle/>
          <a:p>
            <a:r>
              <a:rPr lang="nl-NL" dirty="0"/>
              <a:t>Onze filosofie.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C370663-190C-624C-A296-AD4070C1A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0056" y="1857158"/>
            <a:ext cx="5181600" cy="4351338"/>
          </a:xfrm>
        </p:spPr>
        <p:txBody>
          <a:bodyPr>
            <a:normAutofit/>
          </a:bodyPr>
          <a:lstStyle/>
          <a:p>
            <a:pPr algn="ctr"/>
            <a:r>
              <a:rPr lang="nl-NL" sz="2400" dirty="0">
                <a:solidFill>
                  <a:srgbClr val="F8705E"/>
                </a:solidFill>
              </a:rPr>
              <a:t>Betrokken medewerkers </a:t>
            </a:r>
            <a:r>
              <a:rPr lang="nl-NL" sz="2400" dirty="0"/>
              <a:t>die </a:t>
            </a:r>
            <a:r>
              <a:rPr lang="nl-NL" sz="2400" dirty="0">
                <a:solidFill>
                  <a:srgbClr val="F8705E"/>
                </a:solidFill>
              </a:rPr>
              <a:t>klantgericht </a:t>
            </a:r>
            <a:r>
              <a:rPr lang="nl-NL" sz="2400" dirty="0"/>
              <a:t>werken en dat steeds </a:t>
            </a:r>
            <a:r>
              <a:rPr lang="nl-NL" sz="2400" dirty="0">
                <a:solidFill>
                  <a:srgbClr val="F8705E"/>
                </a:solidFill>
              </a:rPr>
              <a:t>slimmer </a:t>
            </a:r>
            <a:r>
              <a:rPr lang="nl-NL" sz="2400" dirty="0"/>
              <a:t>doen met duurzame </a:t>
            </a:r>
            <a:r>
              <a:rPr lang="nl-NL" sz="2400" dirty="0">
                <a:solidFill>
                  <a:srgbClr val="F8705E"/>
                </a:solidFill>
              </a:rPr>
              <a:t>business</a:t>
            </a:r>
            <a:r>
              <a:rPr lang="nl-NL" sz="2400" dirty="0"/>
              <a:t> modellen</a:t>
            </a:r>
          </a:p>
          <a:p>
            <a:pPr algn="ctr"/>
            <a:endParaRPr lang="nl-NL" sz="2400" dirty="0"/>
          </a:p>
          <a:p>
            <a:pPr algn="ctr"/>
            <a:r>
              <a:rPr lang="nl-NL" sz="2400" dirty="0"/>
              <a:t>=</a:t>
            </a:r>
          </a:p>
          <a:p>
            <a:pPr algn="ctr"/>
            <a:endParaRPr lang="nl-NL" sz="2400" dirty="0"/>
          </a:p>
          <a:p>
            <a:pPr algn="ctr"/>
            <a:r>
              <a:rPr lang="nl-NL" sz="2400" dirty="0">
                <a:cs typeface="Times New Roman" panose="02020603050405020304" pitchFamily="18" charset="0"/>
              </a:rPr>
              <a:t>€</a:t>
            </a:r>
            <a:endParaRPr lang="nl-NL" sz="2400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88A7BC2E-1CE8-038A-FB3B-3A0BBD6996BE}"/>
              </a:ext>
            </a:extLst>
          </p:cNvPr>
          <p:cNvSpPr txBox="1">
            <a:spLocks/>
          </p:cNvSpPr>
          <p:nvPr/>
        </p:nvSpPr>
        <p:spPr>
          <a:xfrm>
            <a:off x="911425" y="396658"/>
            <a:ext cx="5688631" cy="759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 dirty="0"/>
              <a:t>Onze kernwaarden.</a:t>
            </a:r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DBB73AAA-90E2-DA3D-134C-A6F5B7C70FD3}"/>
              </a:ext>
            </a:extLst>
          </p:cNvPr>
          <p:cNvSpPr txBox="1">
            <a:spLocks/>
          </p:cNvSpPr>
          <p:nvPr/>
        </p:nvSpPr>
        <p:spPr>
          <a:xfrm>
            <a:off x="911425" y="1857158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Gedreven door de klant</a:t>
            </a:r>
          </a:p>
          <a:p>
            <a:endParaRPr lang="nl-NL" dirty="0"/>
          </a:p>
          <a:p>
            <a:r>
              <a:rPr lang="nl-NL" dirty="0"/>
              <a:t>Blijven verbeteren</a:t>
            </a:r>
          </a:p>
          <a:p>
            <a:endParaRPr lang="nl-NL" dirty="0"/>
          </a:p>
          <a:p>
            <a:r>
              <a:rPr lang="nl-NL" dirty="0"/>
              <a:t>Verantwoordelijkheid voelen</a:t>
            </a:r>
          </a:p>
          <a:p>
            <a:endParaRPr lang="nl-NL" dirty="0"/>
          </a:p>
          <a:p>
            <a:r>
              <a:rPr lang="nl-NL" dirty="0"/>
              <a:t>Samen zijn wij Louwman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4783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016ECD42-1245-704A-8E93-EC62B337EC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64CA2B6-ABF5-B948-858D-0D145102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Betrokken medewerkers.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D01D8C-1320-384F-9526-ADA8AF5A6F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Onze verantwoordelijkheid</a:t>
            </a:r>
          </a:p>
          <a:p>
            <a:endParaRPr lang="nl-NL" dirty="0"/>
          </a:p>
          <a:p>
            <a:r>
              <a:rPr lang="nl-NL" dirty="0"/>
              <a:t>Centraal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Trainingen / </a:t>
            </a:r>
            <a:r>
              <a:rPr lang="nl-NL" dirty="0" err="1"/>
              <a:t>lean</a:t>
            </a:r>
            <a:endParaRPr lang="nl-NL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Bijeenkomsten en informeren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‘Waar ben ik van’</a:t>
            </a:r>
          </a:p>
          <a:p>
            <a:endParaRPr lang="nl-NL" dirty="0"/>
          </a:p>
          <a:p>
            <a:r>
              <a:rPr lang="nl-NL" dirty="0"/>
              <a:t>Op de vestigingen: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Cijfers van ruim 8 tot 3,3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89200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AE00BD50-A7E8-5A96-3422-7D9EA0A8CC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64CA2B6-ABF5-B948-858D-0D145102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Klantgericht.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D01D8C-1320-384F-9526-ADA8AF5A6F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Maximalisatie van klantloyaliteit</a:t>
            </a:r>
          </a:p>
          <a:p>
            <a:r>
              <a:rPr lang="nl-NL" dirty="0"/>
              <a:t>Totale </a:t>
            </a:r>
            <a:r>
              <a:rPr lang="nl-NL" dirty="0" err="1"/>
              <a:t>ontzorging</a:t>
            </a:r>
            <a:r>
              <a:rPr lang="nl-NL" dirty="0"/>
              <a:t> van de klant</a:t>
            </a:r>
          </a:p>
          <a:p>
            <a:endParaRPr lang="nl-NL" dirty="0"/>
          </a:p>
          <a:p>
            <a:r>
              <a:rPr lang="nl-NL" dirty="0"/>
              <a:t>Processen op basis van de klantvraag</a:t>
            </a:r>
          </a:p>
          <a:p>
            <a:endParaRPr lang="nl-NL" dirty="0"/>
          </a:p>
          <a:p>
            <a:r>
              <a:rPr lang="nl-NL" dirty="0"/>
              <a:t>Wat heeft de klant hier aan?</a:t>
            </a:r>
          </a:p>
          <a:p>
            <a:endParaRPr lang="nl-NL" dirty="0"/>
          </a:p>
          <a:p>
            <a:r>
              <a:rPr lang="nl-NL" dirty="0"/>
              <a:t>Ruimte voor de collega’s om te handelen</a:t>
            </a:r>
          </a:p>
        </p:txBody>
      </p:sp>
    </p:spTree>
    <p:extLst>
      <p:ext uri="{BB962C8B-B14F-4D97-AF65-F5344CB8AC3E}">
        <p14:creationId xmlns:p14="http://schemas.microsoft.com/office/powerpoint/2010/main" val="28290934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60A75617-FF30-2242-9467-DE3300FC61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A2A8398D-5813-184F-A0A5-A714F1103C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08B3C777-26DC-4B42-8199-3D4B933C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Steeds slimmer.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1ED04A4-7C67-8146-B6E3-B480AC31D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Systemen en processen veranderen en verbeteren</a:t>
            </a:r>
          </a:p>
          <a:p>
            <a:r>
              <a:rPr lang="nl-NL" dirty="0"/>
              <a:t>Specialiseren</a:t>
            </a:r>
          </a:p>
          <a:p>
            <a:r>
              <a:rPr lang="nl-NL" dirty="0"/>
              <a:t>Minder maar grotere vestigingen</a:t>
            </a:r>
          </a:p>
          <a:p>
            <a:r>
              <a:rPr lang="nl-NL" dirty="0"/>
              <a:t>Minder onnodige handelingen</a:t>
            </a:r>
          </a:p>
          <a:p>
            <a:r>
              <a:rPr lang="nl-NL" dirty="0"/>
              <a:t>Slimme logistiek</a:t>
            </a:r>
          </a:p>
          <a:p>
            <a:endParaRPr lang="nl-NL" dirty="0"/>
          </a:p>
          <a:p>
            <a:r>
              <a:rPr lang="nl-NL" dirty="0"/>
              <a:t>Op de werkvloer</a:t>
            </a:r>
          </a:p>
          <a:p>
            <a:pPr marL="285750" indent="-285750">
              <a:buFontTx/>
              <a:buChar char="-"/>
            </a:pPr>
            <a:r>
              <a:rPr lang="nl-NL" dirty="0"/>
              <a:t>Flexibiliseren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Dagstart</a:t>
            </a:r>
            <a:r>
              <a:rPr lang="nl-NL" dirty="0"/>
              <a:t> en luisteren naar </a:t>
            </a:r>
            <a:r>
              <a:rPr lang="nl-NL" dirty="0" err="1"/>
              <a:t>ideeen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Samen beter maken</a:t>
            </a:r>
          </a:p>
        </p:txBody>
      </p:sp>
      <p:pic>
        <p:nvPicPr>
          <p:cNvPr id="19" name="Tijdelijke aanduiding voor afbeelding 18">
            <a:extLst>
              <a:ext uri="{FF2B5EF4-FFF2-40B4-BE49-F238E27FC236}">
                <a16:creationId xmlns:a16="http://schemas.microsoft.com/office/drawing/2014/main" id="{76A16710-72AC-C8A9-D810-14D754A901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29831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FA49FE7D-E8C8-52DB-04F1-0A0FCB56C5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9AE811C-3D20-C34E-AA37-BF09B532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Duurzame business modellen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C370663-190C-624C-A296-AD4070C1A6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Service voor meerdere merken </a:t>
            </a:r>
          </a:p>
          <a:p>
            <a:endParaRPr lang="nl-NL" dirty="0"/>
          </a:p>
          <a:p>
            <a:r>
              <a:rPr lang="nl-NL" dirty="0" err="1"/>
              <a:t>Used</a:t>
            </a:r>
            <a:r>
              <a:rPr lang="nl-NL" dirty="0"/>
              <a:t> </a:t>
            </a:r>
            <a:r>
              <a:rPr lang="nl-NL" dirty="0" err="1"/>
              <a:t>cars</a:t>
            </a:r>
            <a:endParaRPr lang="nl-NL" dirty="0"/>
          </a:p>
          <a:p>
            <a:endParaRPr lang="nl-NL" dirty="0"/>
          </a:p>
          <a:p>
            <a:r>
              <a:rPr lang="nl-NL" dirty="0"/>
              <a:t>LL&amp;M</a:t>
            </a:r>
          </a:p>
          <a:p>
            <a:endParaRPr lang="nl-NL" dirty="0"/>
          </a:p>
          <a:p>
            <a:r>
              <a:rPr lang="nl-NL" dirty="0"/>
              <a:t>F&amp;I</a:t>
            </a:r>
          </a:p>
          <a:p>
            <a:endParaRPr lang="nl-NL" dirty="0"/>
          </a:p>
          <a:p>
            <a:r>
              <a:rPr lang="nl-NL" dirty="0"/>
              <a:t>Rent</a:t>
            </a:r>
          </a:p>
          <a:p>
            <a:endParaRPr lang="nl-NL" dirty="0"/>
          </a:p>
          <a:p>
            <a:r>
              <a:rPr lang="nl-NL" dirty="0"/>
              <a:t>Bedrijfswagens &amp; trucks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56222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1"/>
          <p:cNvSpPr txBox="1">
            <a:spLocks/>
          </p:cNvSpPr>
          <p:nvPr/>
        </p:nvSpPr>
        <p:spPr>
          <a:xfrm>
            <a:off x="2358257" y="1508679"/>
            <a:ext cx="2915492" cy="720000"/>
          </a:xfrm>
          <a:prstGeom prst="rect">
            <a:avLst/>
          </a:prstGeom>
          <a:solidFill>
            <a:srgbClr val="9BAFC2"/>
          </a:solidFill>
        </p:spPr>
        <p:txBody>
          <a:bodyPr vert="horz" wrap="square" lIns="182880" tIns="182880" rIns="182880" bIns="182880" rtlCol="0" anchor="ctr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1446" indent="-17144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6713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8325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dirty="0">
                <a:solidFill>
                  <a:schemeClr val="bg1"/>
                </a:solidFill>
                <a:effectLst/>
                <a:latin typeface="NeuzeitGro" panose="00000500000000000000"/>
                <a:ea typeface="Calibri" panose="020F0502020204030204" pitchFamily="34" charset="0"/>
              </a:rPr>
              <a:t>Cultuur, competenties, mandaten en organisatie</a:t>
            </a:r>
            <a:endParaRPr kumimoji="0" lang="nl-NL" sz="16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2358257" y="2431417"/>
            <a:ext cx="2915492" cy="720000"/>
          </a:xfrm>
          <a:prstGeom prst="rect">
            <a:avLst/>
          </a:prstGeom>
          <a:solidFill>
            <a:srgbClr val="9BAFC2"/>
          </a:solidFill>
        </p:spPr>
        <p:txBody>
          <a:bodyPr vert="horz" wrap="square" lIns="182880" tIns="182880" rIns="182880" bIns="182880" rtlCol="0" anchor="ctr" anchorCtr="0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1446" indent="-17144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6713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8325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nl-NL" sz="1600">
                <a:solidFill>
                  <a:schemeClr val="bg1"/>
                </a:solidFill>
                <a:latin typeface="NeuzeitGro" panose="00000500000000000000"/>
                <a:ea typeface="Calibri" panose="020F0502020204030204" pitchFamily="34" charset="0"/>
              </a:rPr>
              <a:t>Klantbeleving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2358257" y="3351370"/>
            <a:ext cx="2915492" cy="898145"/>
          </a:xfrm>
          <a:prstGeom prst="rect">
            <a:avLst/>
          </a:prstGeom>
          <a:solidFill>
            <a:srgbClr val="9BAFC2"/>
          </a:solidFill>
        </p:spPr>
        <p:txBody>
          <a:bodyPr vert="horz" wrap="square" lIns="182880" tIns="182880" rIns="182880" bIns="182880" rtlCol="0" anchor="ctr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1446" indent="-17144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6713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8325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NL" sz="1600">
              <a:solidFill>
                <a:schemeClr val="bg1"/>
              </a:solidFill>
              <a:latin typeface="NeuzeitGro" panose="00000500000000000000"/>
              <a:ea typeface="Calibri" panose="020F0502020204030204" pitchFamily="34" charset="0"/>
            </a:endParaRPr>
          </a:p>
          <a:p>
            <a:pPr algn="ctr">
              <a:defRPr/>
            </a:pPr>
            <a:r>
              <a:rPr lang="nl-NL" sz="1600">
                <a:solidFill>
                  <a:schemeClr val="bg1"/>
                </a:solidFill>
                <a:latin typeface="NeuzeitGro" panose="00000500000000000000"/>
                <a:ea typeface="Calibri" panose="020F0502020204030204" pitchFamily="34" charset="0"/>
              </a:rPr>
              <a:t>Uniformering,  digitalisering, automatisering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22" name="Text Placeholder 7"/>
          <p:cNvSpPr txBox="1">
            <a:spLocks/>
          </p:cNvSpPr>
          <p:nvPr/>
        </p:nvSpPr>
        <p:spPr>
          <a:xfrm>
            <a:off x="2358257" y="4448233"/>
            <a:ext cx="2915492" cy="720000"/>
          </a:xfrm>
          <a:prstGeom prst="rect">
            <a:avLst/>
          </a:prstGeom>
          <a:solidFill>
            <a:srgbClr val="9BAFC2"/>
          </a:solidFill>
        </p:spPr>
        <p:txBody>
          <a:bodyPr vert="horz" wrap="square" lIns="182880" tIns="182880" rIns="182880" bIns="182880" rtlCol="0" anchor="ctr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1446" indent="-17144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6713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8325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nl-NL" sz="1600" kern="1200">
                <a:solidFill>
                  <a:schemeClr val="bg1"/>
                </a:solidFill>
                <a:latin typeface="NeuzeitGro" panose="00000500000000000000"/>
                <a:ea typeface="Calibri" panose="020F0502020204030204" pitchFamily="34" charset="0"/>
              </a:rPr>
              <a:t>Netwerktransformatie</a:t>
            </a:r>
            <a:endParaRPr lang="nl-NL" sz="1600" kern="1200" noProof="0">
              <a:solidFill>
                <a:schemeClr val="bg1"/>
              </a:solidFill>
              <a:latin typeface="NeuzeitGro" panose="00000500000000000000"/>
              <a:ea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23" name="Text Placeholder 8"/>
          <p:cNvSpPr txBox="1">
            <a:spLocks/>
          </p:cNvSpPr>
          <p:nvPr/>
        </p:nvSpPr>
        <p:spPr>
          <a:xfrm>
            <a:off x="2346682" y="5366951"/>
            <a:ext cx="2915492" cy="720000"/>
          </a:xfrm>
          <a:prstGeom prst="rect">
            <a:avLst/>
          </a:prstGeom>
          <a:solidFill>
            <a:srgbClr val="9BAFC2"/>
          </a:solidFill>
        </p:spPr>
        <p:txBody>
          <a:bodyPr vert="horz" wrap="square" lIns="182880" tIns="182880" rIns="182880" bIns="182880" rtlCol="0" anchor="ctr" anchorCtr="0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1446" indent="-17144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6713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8325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nl-NL" sz="1600">
                <a:solidFill>
                  <a:schemeClr val="bg1"/>
                </a:solidFill>
                <a:latin typeface="NeuzeitGro" panose="00000500000000000000"/>
                <a:ea typeface="Calibri" panose="020F0502020204030204" pitchFamily="34" charset="0"/>
              </a:rPr>
              <a:t>VERANDER de toekomst</a:t>
            </a:r>
            <a:endParaRPr lang="nl-NL" sz="1600" kern="1200">
              <a:solidFill>
                <a:schemeClr val="bg1"/>
              </a:solidFill>
              <a:latin typeface="NeuzeitGro" panose="00000500000000000000"/>
              <a:ea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24" name="Flowchart: Extract 23"/>
          <p:cNvSpPr/>
          <p:nvPr/>
        </p:nvSpPr>
        <p:spPr>
          <a:xfrm rot="5400000">
            <a:off x="-228981" y="3596974"/>
            <a:ext cx="4636560" cy="457200"/>
          </a:xfrm>
          <a:prstGeom prst="flowChartExtract">
            <a:avLst/>
          </a:prstGeom>
          <a:solidFill>
            <a:srgbClr val="00377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err="1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365" y="1155493"/>
            <a:ext cx="12759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verta Std Light"/>
                <a:ea typeface="+mn-ea"/>
                <a:cs typeface="+mn-cs"/>
              </a:rPr>
              <a:t>Eén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verta Std Light"/>
                <a:ea typeface="+mn-ea"/>
                <a:cs typeface="+mn-cs"/>
              </a:rPr>
              <a:t> doel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79523" y="1152590"/>
            <a:ext cx="39747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verta Std Light"/>
                <a:ea typeface="+mn-ea"/>
                <a:cs typeface="+mn-cs"/>
              </a:rPr>
              <a:t>Vijf verbetergebieden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73890" y="1152589"/>
            <a:ext cx="39747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verta Std Light"/>
                <a:ea typeface="+mn-ea"/>
                <a:cs typeface="+mn-cs"/>
              </a:rPr>
              <a:t>Projecten 2022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48177" y="1507294"/>
            <a:ext cx="2764047" cy="7213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  <a:ea typeface="Calibri" panose="020F0502020204030204" pitchFamily="34" charset="0"/>
              </a:rPr>
              <a:t>Structuur LDG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  <a:ea typeface="Calibri" panose="020F0502020204030204" pitchFamily="34" charset="0"/>
              </a:rPr>
              <a:t>Flexibilisering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</a:rPr>
              <a:t>Leiderschap BIT / </a:t>
            </a:r>
            <a:r>
              <a:rPr lang="nl-NL" sz="1100" err="1">
                <a:solidFill>
                  <a:srgbClr val="00377A"/>
                </a:solidFill>
                <a:latin typeface="NeuzeitGro"/>
              </a:rPr>
              <a:t>Lean</a:t>
            </a:r>
            <a:r>
              <a:rPr lang="nl-NL" sz="1100">
                <a:solidFill>
                  <a:srgbClr val="00377A"/>
                </a:solidFill>
                <a:latin typeface="NeuzeitGro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  <a:ea typeface="Calibri" panose="020F0502020204030204" pitchFamily="34" charset="0"/>
              </a:rPr>
              <a:t>Pre- en </a:t>
            </a:r>
            <a:r>
              <a:rPr lang="nl-NL" sz="1100" err="1">
                <a:solidFill>
                  <a:srgbClr val="00377A"/>
                </a:solidFill>
                <a:latin typeface="NeuzeitGro"/>
                <a:ea typeface="Calibri" panose="020F0502020204030204" pitchFamily="34" charset="0"/>
              </a:rPr>
              <a:t>onboarding</a:t>
            </a:r>
            <a:r>
              <a:rPr lang="nl-NL" sz="1100">
                <a:solidFill>
                  <a:srgbClr val="00377A"/>
                </a:solidFill>
                <a:latin typeface="NeuzeitGro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48177" y="2426138"/>
            <a:ext cx="2764047" cy="7213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</a:rPr>
              <a:t>Online kopen, verzekeren, financieren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 err="1">
                <a:solidFill>
                  <a:srgbClr val="00377A"/>
                </a:solidFill>
                <a:latin typeface="NeuzeitGro"/>
              </a:rPr>
              <a:t>Assisted</a:t>
            </a:r>
            <a:r>
              <a:rPr lang="nl-NL" sz="1100">
                <a:solidFill>
                  <a:srgbClr val="00377A"/>
                </a:solidFill>
                <a:latin typeface="NeuzeitGro"/>
              </a:rPr>
              <a:t> sales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</a:rPr>
              <a:t>Digitalisatie klantcontact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</a:rPr>
              <a:t>Eén merkidentiteit </a:t>
            </a:r>
            <a:r>
              <a:rPr lang="nl-NL" sz="1100" err="1">
                <a:solidFill>
                  <a:srgbClr val="00377A"/>
                </a:solidFill>
                <a:latin typeface="NeuzeitGro"/>
              </a:rPr>
              <a:t>Louwman</a:t>
            </a:r>
            <a:r>
              <a:rPr lang="nl-NL" sz="1100">
                <a:solidFill>
                  <a:srgbClr val="00377A"/>
                </a:solidFill>
                <a:latin typeface="NeuzeitGro"/>
              </a:rPr>
              <a:t>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48177" y="3357185"/>
            <a:ext cx="2764047" cy="892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I-</a:t>
            </a:r>
            <a:r>
              <a:rPr lang="nl-NL" sz="1100" err="1">
                <a:solidFill>
                  <a:srgbClr val="00377A"/>
                </a:solidFill>
                <a:latin typeface="NeuzeitGro" panose="00000500000000000000"/>
              </a:rPr>
              <a:t>connect</a:t>
            </a: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Strategie dealerautomatisering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Uitvoering dealerautomatisering (TGV/</a:t>
            </a:r>
            <a:r>
              <a:rPr lang="nl-NL" sz="1100" err="1">
                <a:solidFill>
                  <a:srgbClr val="00377A"/>
                </a:solidFill>
                <a:latin typeface="NeuzeitGro" panose="00000500000000000000"/>
              </a:rPr>
              <a:t>Car</a:t>
            </a: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-IT)  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Occasions proces</a:t>
            </a:r>
            <a:endParaRPr kumimoji="0" lang="nl-NL" sz="1200" b="0" i="0" u="none" strike="noStrike" kern="1200" cap="none" spc="0" normalizeH="0" baseline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48177" y="4459177"/>
            <a:ext cx="2764047" cy="7213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Mercedes Benz, KIA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Toyota, Lexus, Suzuki en Mazda  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Stellantis 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Occasions/schade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48177" y="5365566"/>
            <a:ext cx="2764047" cy="7213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Transformatie LDG (</a:t>
            </a: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Benthurst</a:t>
            </a: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 </a:t>
            </a: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etc</a:t>
            </a: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) 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Last </a:t>
            </a: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mile</a:t>
            </a: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 </a:t>
            </a: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logistics</a:t>
            </a: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Repair</a:t>
            </a: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 </a:t>
            </a: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Factory</a:t>
            </a:r>
            <a:endParaRPr lang="nl-NL" sz="1100" dirty="0">
              <a:solidFill>
                <a:srgbClr val="00377A"/>
              </a:solidFill>
              <a:latin typeface="NeuzeitGro" panose="0000050000000000000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Reconditionering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22CDE-C283-4C13-B838-D950BCC27F42}"/>
              </a:ext>
            </a:extLst>
          </p:cNvPr>
          <p:cNvSpPr/>
          <p:nvPr/>
        </p:nvSpPr>
        <p:spPr>
          <a:xfrm>
            <a:off x="510364" y="1507294"/>
            <a:ext cx="1275907" cy="4579657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82CA85-328D-4680-BA37-C3DD6BC091BD}"/>
              </a:ext>
            </a:extLst>
          </p:cNvPr>
          <p:cNvSpPr txBox="1"/>
          <p:nvPr/>
        </p:nvSpPr>
        <p:spPr>
          <a:xfrm>
            <a:off x="510363" y="3146240"/>
            <a:ext cx="127590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nl-NL">
                <a:solidFill>
                  <a:srgbClr val="FFFFFF"/>
                </a:solidFill>
                <a:latin typeface="Averta Std Light" panose="00000400000000000000" pitchFamily="50" charset="0"/>
              </a:rPr>
              <a:t>Mobiliteit betaalbaar en beschikbaar aanbieden.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rta Std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5858301A-5505-4CEC-B277-8E79A1630813}"/>
              </a:ext>
            </a:extLst>
          </p:cNvPr>
          <p:cNvSpPr txBox="1"/>
          <p:nvPr/>
        </p:nvSpPr>
        <p:spPr>
          <a:xfrm>
            <a:off x="-1" y="463636"/>
            <a:ext cx="12157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 b="1" dirty="0">
                <a:solidFill>
                  <a:srgbClr val="00377A"/>
                </a:solidFill>
                <a:latin typeface="NeuzeitGro" panose="00000500000000000000"/>
              </a:rPr>
              <a:t>Wat doen we in 2022 om de veranderdoelen te realiseren?   </a:t>
            </a:r>
          </a:p>
          <a:p>
            <a:pPr algn="ctr"/>
            <a:r>
              <a:rPr lang="nl-NL" b="1" dirty="0">
                <a:solidFill>
                  <a:srgbClr val="00377A"/>
                </a:solidFill>
                <a:latin typeface="NeuzeitGro" pitchFamily="2" charset="77"/>
              </a:rPr>
              <a:t> </a:t>
            </a:r>
            <a:endParaRPr lang="nl-NL" sz="1800" b="1" dirty="0">
              <a:solidFill>
                <a:srgbClr val="00377A"/>
              </a:solidFill>
              <a:latin typeface="NeuzeitGro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26AF0F5-6487-4147-9D54-83BBFEB0D7CA}"/>
              </a:ext>
            </a:extLst>
          </p:cNvPr>
          <p:cNvSpPr txBox="1"/>
          <p:nvPr/>
        </p:nvSpPr>
        <p:spPr>
          <a:xfrm>
            <a:off x="8186652" y="1508794"/>
            <a:ext cx="3733754" cy="4578157"/>
          </a:xfrm>
          <a:prstGeom prst="rect">
            <a:avLst/>
          </a:prstGeom>
          <a:solidFill>
            <a:srgbClr val="B8C8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nl-NL"/>
            </a:defPPr>
            <a:lvl1pPr algn="ctr">
              <a:defRPr sz="1400">
                <a:solidFill>
                  <a:schemeClr val="lt1"/>
                </a:solidFill>
                <a:ea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pPr>
              <a:lnSpc>
                <a:spcPct val="200000"/>
              </a:lnSpc>
            </a:pPr>
            <a:endParaRPr lang="nl-NL" sz="1600" dirty="0">
              <a:solidFill>
                <a:srgbClr val="00377A"/>
              </a:solidFill>
              <a:latin typeface="NeuzeitGro" panose="00000500000000000000"/>
            </a:endParaRPr>
          </a:p>
          <a:p>
            <a:pPr>
              <a:lnSpc>
                <a:spcPct val="200000"/>
              </a:lnSpc>
            </a:pP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Klanttevredenheid ⬆️ </a:t>
            </a:r>
          </a:p>
          <a:p>
            <a:pPr>
              <a:lnSpc>
                <a:spcPct val="200000"/>
              </a:lnSpc>
            </a:pP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Medewerkersbetrokkenheid ⬆️</a:t>
            </a:r>
          </a:p>
          <a:p>
            <a:pPr>
              <a:lnSpc>
                <a:spcPct val="200000"/>
              </a:lnSpc>
            </a:pP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Online dienstverlening ⬆️ </a:t>
            </a:r>
          </a:p>
          <a:p>
            <a:pPr>
              <a:lnSpc>
                <a:spcPct val="200000"/>
              </a:lnSpc>
            </a:pPr>
            <a:r>
              <a:rPr lang="nl-NL" sz="1600" dirty="0" err="1">
                <a:solidFill>
                  <a:srgbClr val="00377A"/>
                </a:solidFill>
                <a:latin typeface="NeuzeitGro" panose="00000500000000000000"/>
              </a:rPr>
              <a:t>Cost</a:t>
            </a: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 </a:t>
            </a:r>
            <a:r>
              <a:rPr lang="nl-NL" sz="1600" dirty="0" err="1">
                <a:solidFill>
                  <a:srgbClr val="00377A"/>
                </a:solidFill>
                <a:latin typeface="NeuzeitGro" panose="00000500000000000000"/>
              </a:rPr>
              <a:t>to</a:t>
            </a: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 serve ⬇️ </a:t>
            </a:r>
          </a:p>
          <a:p>
            <a:pPr>
              <a:lnSpc>
                <a:spcPct val="200000"/>
              </a:lnSpc>
            </a:pP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Winst voor belasting ⬆️ </a:t>
            </a:r>
          </a:p>
          <a:p>
            <a:endParaRPr lang="nl-NL" sz="1300" dirty="0">
              <a:solidFill>
                <a:srgbClr val="00377A"/>
              </a:solidFill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ACE21E93-A405-4B02-89C9-C07B7AB42EB6}"/>
              </a:ext>
            </a:extLst>
          </p:cNvPr>
          <p:cNvSpPr txBox="1"/>
          <p:nvPr/>
        </p:nvSpPr>
        <p:spPr>
          <a:xfrm>
            <a:off x="8182785" y="1152589"/>
            <a:ext cx="39747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21212"/>
                </a:solidFill>
                <a:latin typeface="Averta Std Light"/>
              </a:rPr>
              <a:t>Beoogd effect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8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10E3F7E-BF78-0CDA-AD12-216EB2F1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27" y="2595562"/>
            <a:ext cx="9886950" cy="166687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58E76E36-40C6-C6DA-8A17-0E500B5893A5}"/>
              </a:ext>
            </a:extLst>
          </p:cNvPr>
          <p:cNvSpPr txBox="1">
            <a:spLocks/>
          </p:cNvSpPr>
          <p:nvPr/>
        </p:nvSpPr>
        <p:spPr>
          <a:xfrm>
            <a:off x="575894" y="729658"/>
            <a:ext cx="11029616" cy="680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zeitGro" pitchFamily="2" charset="77"/>
              </a:rPr>
              <a:t>Werk aan de winkel!</a:t>
            </a:r>
          </a:p>
        </p:txBody>
      </p:sp>
    </p:spTree>
    <p:extLst>
      <p:ext uri="{BB962C8B-B14F-4D97-AF65-F5344CB8AC3E}">
        <p14:creationId xmlns:p14="http://schemas.microsoft.com/office/powerpoint/2010/main" val="14670750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1"/>
          <p:cNvSpPr txBox="1">
            <a:spLocks/>
          </p:cNvSpPr>
          <p:nvPr/>
        </p:nvSpPr>
        <p:spPr>
          <a:xfrm>
            <a:off x="2358257" y="1508679"/>
            <a:ext cx="2915492" cy="720000"/>
          </a:xfrm>
          <a:prstGeom prst="rect">
            <a:avLst/>
          </a:prstGeom>
          <a:solidFill>
            <a:srgbClr val="9BAFC2"/>
          </a:solidFill>
        </p:spPr>
        <p:txBody>
          <a:bodyPr vert="horz" wrap="square" lIns="182880" tIns="182880" rIns="182880" bIns="182880" rtlCol="0" anchor="ctr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1446" indent="-17144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6713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8325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chemeClr val="bg1"/>
                </a:solidFill>
                <a:effectLst/>
                <a:latin typeface="NeuzeitGro" panose="00000500000000000000"/>
                <a:ea typeface="Calibri" panose="020F0502020204030204" pitchFamily="34" charset="0"/>
              </a:rPr>
              <a:t>Cultuur, competenties, mandaten en organisatie</a:t>
            </a:r>
            <a:endParaRPr kumimoji="0" lang="nl-NL" sz="16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2358257" y="2431417"/>
            <a:ext cx="2915492" cy="720000"/>
          </a:xfrm>
          <a:prstGeom prst="rect">
            <a:avLst/>
          </a:prstGeom>
          <a:solidFill>
            <a:srgbClr val="9BAFC2"/>
          </a:solidFill>
        </p:spPr>
        <p:txBody>
          <a:bodyPr vert="horz" wrap="square" lIns="182880" tIns="182880" rIns="182880" bIns="182880" rtlCol="0" anchor="ctr" anchorCtr="0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1446" indent="-17144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6713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8325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nl-NL" sz="1600">
                <a:solidFill>
                  <a:schemeClr val="bg1"/>
                </a:solidFill>
                <a:latin typeface="NeuzeitGro" panose="00000500000000000000"/>
                <a:ea typeface="Calibri" panose="020F0502020204030204" pitchFamily="34" charset="0"/>
              </a:rPr>
              <a:t>Klantbeleving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2358257" y="3351370"/>
            <a:ext cx="2915492" cy="898145"/>
          </a:xfrm>
          <a:prstGeom prst="rect">
            <a:avLst/>
          </a:prstGeom>
          <a:solidFill>
            <a:srgbClr val="9BAFC2"/>
          </a:solidFill>
        </p:spPr>
        <p:txBody>
          <a:bodyPr vert="horz" wrap="square" lIns="182880" tIns="182880" rIns="182880" bIns="182880" rtlCol="0" anchor="ctr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1446" indent="-17144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6713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8325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NL" sz="1600">
              <a:solidFill>
                <a:schemeClr val="bg1"/>
              </a:solidFill>
              <a:latin typeface="NeuzeitGro" panose="00000500000000000000"/>
              <a:ea typeface="Calibri" panose="020F0502020204030204" pitchFamily="34" charset="0"/>
            </a:endParaRPr>
          </a:p>
          <a:p>
            <a:pPr algn="ctr">
              <a:defRPr/>
            </a:pPr>
            <a:r>
              <a:rPr lang="nl-NL" sz="1600">
                <a:solidFill>
                  <a:schemeClr val="bg1"/>
                </a:solidFill>
                <a:latin typeface="NeuzeitGro" panose="00000500000000000000"/>
                <a:ea typeface="Calibri" panose="020F0502020204030204" pitchFamily="34" charset="0"/>
              </a:rPr>
              <a:t>Uniformering,  digitalisering, automatisering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22" name="Text Placeholder 7"/>
          <p:cNvSpPr txBox="1">
            <a:spLocks/>
          </p:cNvSpPr>
          <p:nvPr/>
        </p:nvSpPr>
        <p:spPr>
          <a:xfrm>
            <a:off x="2358257" y="4448233"/>
            <a:ext cx="2915492" cy="720000"/>
          </a:xfrm>
          <a:prstGeom prst="rect">
            <a:avLst/>
          </a:prstGeom>
          <a:solidFill>
            <a:srgbClr val="9BAFC2"/>
          </a:solidFill>
        </p:spPr>
        <p:txBody>
          <a:bodyPr vert="horz" wrap="square" lIns="182880" tIns="182880" rIns="182880" bIns="182880" rtlCol="0" anchor="ctr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1446" indent="-17144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6713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8325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nl-NL" sz="1600" kern="1200">
                <a:solidFill>
                  <a:schemeClr val="bg1"/>
                </a:solidFill>
                <a:latin typeface="NeuzeitGro" panose="00000500000000000000"/>
                <a:ea typeface="Calibri" panose="020F0502020204030204" pitchFamily="34" charset="0"/>
              </a:rPr>
              <a:t>Netwerktransformatie</a:t>
            </a:r>
            <a:endParaRPr lang="nl-NL" sz="1600" kern="1200" noProof="0">
              <a:solidFill>
                <a:schemeClr val="bg1"/>
              </a:solidFill>
              <a:latin typeface="NeuzeitGro" panose="00000500000000000000"/>
              <a:ea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23" name="Text Placeholder 8"/>
          <p:cNvSpPr txBox="1">
            <a:spLocks/>
          </p:cNvSpPr>
          <p:nvPr/>
        </p:nvSpPr>
        <p:spPr>
          <a:xfrm>
            <a:off x="2346682" y="5366951"/>
            <a:ext cx="2915492" cy="720000"/>
          </a:xfrm>
          <a:prstGeom prst="rect">
            <a:avLst/>
          </a:prstGeom>
          <a:solidFill>
            <a:srgbClr val="9BAFC2"/>
          </a:solidFill>
        </p:spPr>
        <p:txBody>
          <a:bodyPr vert="horz" wrap="square" lIns="182880" tIns="182880" rIns="182880" bIns="182880" rtlCol="0" anchor="ctr" anchorCtr="0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71446" indent="-17144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6713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8325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400" indent="-2063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nl-NL" sz="1600">
                <a:solidFill>
                  <a:schemeClr val="bg1"/>
                </a:solidFill>
                <a:latin typeface="NeuzeitGro" panose="00000500000000000000"/>
                <a:ea typeface="Calibri" panose="020F0502020204030204" pitchFamily="34" charset="0"/>
              </a:rPr>
              <a:t>VERANDER de toekomst</a:t>
            </a:r>
            <a:endParaRPr lang="nl-NL" sz="1600" kern="1200">
              <a:solidFill>
                <a:schemeClr val="bg1"/>
              </a:solidFill>
              <a:latin typeface="NeuzeitGro" panose="00000500000000000000"/>
              <a:ea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24" name="Flowchart: Extract 23"/>
          <p:cNvSpPr/>
          <p:nvPr/>
        </p:nvSpPr>
        <p:spPr>
          <a:xfrm rot="5400000">
            <a:off x="-228981" y="3596974"/>
            <a:ext cx="4636560" cy="457200"/>
          </a:xfrm>
          <a:prstGeom prst="flowChartExtract">
            <a:avLst/>
          </a:prstGeom>
          <a:solidFill>
            <a:srgbClr val="00377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err="1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365" y="1155493"/>
            <a:ext cx="12759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verta Std Light"/>
                <a:ea typeface="+mn-ea"/>
                <a:cs typeface="+mn-cs"/>
              </a:rPr>
              <a:t>Eén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verta Std Light"/>
                <a:ea typeface="+mn-ea"/>
                <a:cs typeface="+mn-cs"/>
              </a:rPr>
              <a:t> doel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79523" y="1152590"/>
            <a:ext cx="39747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verta Std Light"/>
                <a:ea typeface="+mn-ea"/>
                <a:cs typeface="+mn-cs"/>
              </a:rPr>
              <a:t>Vijf verbetergebieden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73890" y="1152589"/>
            <a:ext cx="39747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verta Std Light"/>
                <a:ea typeface="+mn-ea"/>
                <a:cs typeface="+mn-cs"/>
              </a:rPr>
              <a:t>Projecten 2022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48177" y="1507294"/>
            <a:ext cx="2764047" cy="7213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  <a:ea typeface="Calibri" panose="020F0502020204030204" pitchFamily="34" charset="0"/>
              </a:rPr>
              <a:t>Structuur LDG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  <a:ea typeface="Calibri" panose="020F0502020204030204" pitchFamily="34" charset="0"/>
              </a:rPr>
              <a:t>Flexibilisering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</a:rPr>
              <a:t>Leiderschap BIT / </a:t>
            </a:r>
            <a:r>
              <a:rPr lang="nl-NL" sz="1100" err="1">
                <a:solidFill>
                  <a:srgbClr val="00377A"/>
                </a:solidFill>
                <a:latin typeface="NeuzeitGro"/>
              </a:rPr>
              <a:t>Lean</a:t>
            </a:r>
            <a:r>
              <a:rPr lang="nl-NL" sz="1100">
                <a:solidFill>
                  <a:srgbClr val="00377A"/>
                </a:solidFill>
                <a:latin typeface="NeuzeitGro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  <a:ea typeface="Calibri" panose="020F0502020204030204" pitchFamily="34" charset="0"/>
              </a:rPr>
              <a:t>Pre- en </a:t>
            </a:r>
            <a:r>
              <a:rPr lang="nl-NL" sz="1100" err="1">
                <a:solidFill>
                  <a:srgbClr val="00377A"/>
                </a:solidFill>
                <a:latin typeface="NeuzeitGro"/>
                <a:ea typeface="Calibri" panose="020F0502020204030204" pitchFamily="34" charset="0"/>
              </a:rPr>
              <a:t>onboarding</a:t>
            </a:r>
            <a:r>
              <a:rPr lang="nl-NL" sz="1100">
                <a:solidFill>
                  <a:srgbClr val="00377A"/>
                </a:solidFill>
                <a:latin typeface="NeuzeitGro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48177" y="2426138"/>
            <a:ext cx="2764047" cy="7213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</a:rPr>
              <a:t>Online kopen, verzekeren, financieren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 err="1">
                <a:solidFill>
                  <a:srgbClr val="00377A"/>
                </a:solidFill>
                <a:latin typeface="NeuzeitGro"/>
              </a:rPr>
              <a:t>Assisted</a:t>
            </a:r>
            <a:r>
              <a:rPr lang="nl-NL" sz="1100">
                <a:solidFill>
                  <a:srgbClr val="00377A"/>
                </a:solidFill>
                <a:latin typeface="NeuzeitGro"/>
              </a:rPr>
              <a:t> sales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</a:rPr>
              <a:t>Digitalisatie klantcontact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/>
              </a:rPr>
              <a:t>Eén merkidentiteit </a:t>
            </a:r>
            <a:r>
              <a:rPr lang="nl-NL" sz="1100" err="1">
                <a:solidFill>
                  <a:srgbClr val="00377A"/>
                </a:solidFill>
                <a:latin typeface="NeuzeitGro"/>
              </a:rPr>
              <a:t>Louwman</a:t>
            </a:r>
            <a:r>
              <a:rPr lang="nl-NL" sz="1100">
                <a:solidFill>
                  <a:srgbClr val="00377A"/>
                </a:solidFill>
                <a:latin typeface="NeuzeitGro"/>
              </a:rPr>
              <a:t>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48177" y="3357185"/>
            <a:ext cx="2764047" cy="892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I-</a:t>
            </a:r>
            <a:r>
              <a:rPr lang="nl-NL" sz="1100" err="1">
                <a:solidFill>
                  <a:srgbClr val="00377A"/>
                </a:solidFill>
                <a:latin typeface="NeuzeitGro" panose="00000500000000000000"/>
              </a:rPr>
              <a:t>connect</a:t>
            </a: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Strategie dealerautomatisering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Uitvoering dealerautomatisering (TGV/</a:t>
            </a:r>
            <a:r>
              <a:rPr lang="nl-NL" sz="1100" err="1">
                <a:solidFill>
                  <a:srgbClr val="00377A"/>
                </a:solidFill>
                <a:latin typeface="NeuzeitGro" panose="00000500000000000000"/>
              </a:rPr>
              <a:t>Car</a:t>
            </a: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-IT)  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100">
                <a:solidFill>
                  <a:srgbClr val="00377A"/>
                </a:solidFill>
                <a:latin typeface="NeuzeitGro" panose="00000500000000000000"/>
              </a:rPr>
              <a:t>Occasions proces</a:t>
            </a:r>
            <a:endParaRPr kumimoji="0" lang="nl-NL" sz="1200" b="0" i="0" u="none" strike="noStrike" kern="1200" cap="none" spc="0" normalizeH="0" baseline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48177" y="4459177"/>
            <a:ext cx="2764047" cy="7213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Mercedes Benz, KIA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Toyota, Lexus, Suzuki en Mazda  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Stellantis 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Occasions/schade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48177" y="5365566"/>
            <a:ext cx="2764047" cy="7213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Transformatie LDG (</a:t>
            </a: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Benthurst</a:t>
            </a: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 </a:t>
            </a: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etc</a:t>
            </a: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) 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Last </a:t>
            </a: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mile</a:t>
            </a: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 </a:t>
            </a: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logistics</a:t>
            </a: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Repair</a:t>
            </a: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 </a:t>
            </a:r>
            <a:r>
              <a:rPr lang="nl-NL" sz="1100" dirty="0" err="1">
                <a:solidFill>
                  <a:srgbClr val="00377A"/>
                </a:solidFill>
                <a:latin typeface="NeuzeitGro" panose="00000500000000000000"/>
              </a:rPr>
              <a:t>Factory</a:t>
            </a:r>
            <a:endParaRPr lang="nl-NL" sz="1100" dirty="0">
              <a:solidFill>
                <a:srgbClr val="00377A"/>
              </a:solidFill>
              <a:latin typeface="NeuzeitGro" panose="0000050000000000000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l-NL" sz="1100" dirty="0">
                <a:solidFill>
                  <a:srgbClr val="00377A"/>
                </a:solidFill>
                <a:latin typeface="NeuzeitGro" panose="00000500000000000000"/>
              </a:rPr>
              <a:t>Reconditionering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22CDE-C283-4C13-B838-D950BCC27F42}"/>
              </a:ext>
            </a:extLst>
          </p:cNvPr>
          <p:cNvSpPr/>
          <p:nvPr/>
        </p:nvSpPr>
        <p:spPr>
          <a:xfrm>
            <a:off x="510364" y="1507294"/>
            <a:ext cx="1275907" cy="4579657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82CA85-328D-4680-BA37-C3DD6BC091BD}"/>
              </a:ext>
            </a:extLst>
          </p:cNvPr>
          <p:cNvSpPr txBox="1"/>
          <p:nvPr/>
        </p:nvSpPr>
        <p:spPr>
          <a:xfrm>
            <a:off x="510363" y="3146240"/>
            <a:ext cx="127590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nl-NL">
                <a:solidFill>
                  <a:srgbClr val="FFFFFF"/>
                </a:solidFill>
                <a:latin typeface="Averta Std Light" panose="00000400000000000000" pitchFamily="50" charset="0"/>
              </a:rPr>
              <a:t>Mobiliteit betaalbaar en beschikbaar aanbieden.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rta Std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5858301A-5505-4CEC-B277-8E79A1630813}"/>
              </a:ext>
            </a:extLst>
          </p:cNvPr>
          <p:cNvSpPr txBox="1"/>
          <p:nvPr/>
        </p:nvSpPr>
        <p:spPr>
          <a:xfrm>
            <a:off x="-1" y="463636"/>
            <a:ext cx="12157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 b="1" dirty="0">
                <a:solidFill>
                  <a:srgbClr val="00377A"/>
                </a:solidFill>
                <a:latin typeface="NeuzeitGro" panose="00000500000000000000"/>
              </a:rPr>
              <a:t>Wat doen we in 2022 om de veranderdoelen te realiseren?   </a:t>
            </a:r>
          </a:p>
          <a:p>
            <a:pPr algn="ctr"/>
            <a:r>
              <a:rPr lang="nl-NL" b="1" dirty="0">
                <a:solidFill>
                  <a:srgbClr val="00377A"/>
                </a:solidFill>
                <a:latin typeface="NeuzeitGro" pitchFamily="2" charset="77"/>
              </a:rPr>
              <a:t> </a:t>
            </a:r>
            <a:endParaRPr lang="nl-NL" sz="1800" b="1" dirty="0">
              <a:solidFill>
                <a:srgbClr val="00377A"/>
              </a:solidFill>
              <a:latin typeface="NeuzeitGro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26AF0F5-6487-4147-9D54-83BBFEB0D7CA}"/>
              </a:ext>
            </a:extLst>
          </p:cNvPr>
          <p:cNvSpPr txBox="1"/>
          <p:nvPr/>
        </p:nvSpPr>
        <p:spPr>
          <a:xfrm>
            <a:off x="8186652" y="1508794"/>
            <a:ext cx="3733754" cy="4578157"/>
          </a:xfrm>
          <a:prstGeom prst="rect">
            <a:avLst/>
          </a:prstGeom>
          <a:solidFill>
            <a:srgbClr val="B8C8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nl-NL"/>
            </a:defPPr>
            <a:lvl1pPr algn="ctr">
              <a:defRPr sz="1400">
                <a:solidFill>
                  <a:schemeClr val="lt1"/>
                </a:solidFill>
                <a:ea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pPr>
              <a:lnSpc>
                <a:spcPct val="200000"/>
              </a:lnSpc>
            </a:pPr>
            <a:endParaRPr lang="nl-NL" sz="1600" dirty="0">
              <a:solidFill>
                <a:srgbClr val="00377A"/>
              </a:solidFill>
              <a:latin typeface="NeuzeitGro" panose="00000500000000000000"/>
            </a:endParaRPr>
          </a:p>
          <a:p>
            <a:pPr>
              <a:lnSpc>
                <a:spcPct val="200000"/>
              </a:lnSpc>
            </a:pP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Klanttevredenheid ⬆️ </a:t>
            </a:r>
          </a:p>
          <a:p>
            <a:pPr>
              <a:lnSpc>
                <a:spcPct val="200000"/>
              </a:lnSpc>
            </a:pP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Medewerkersbetrokkenheid ⬆️</a:t>
            </a:r>
          </a:p>
          <a:p>
            <a:pPr>
              <a:lnSpc>
                <a:spcPct val="200000"/>
              </a:lnSpc>
            </a:pP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Online dienstverlening ⬆️ </a:t>
            </a:r>
          </a:p>
          <a:p>
            <a:pPr>
              <a:lnSpc>
                <a:spcPct val="200000"/>
              </a:lnSpc>
            </a:pPr>
            <a:r>
              <a:rPr lang="nl-NL" sz="1600" dirty="0" err="1">
                <a:solidFill>
                  <a:srgbClr val="00377A"/>
                </a:solidFill>
                <a:latin typeface="NeuzeitGro" panose="00000500000000000000"/>
              </a:rPr>
              <a:t>Cost</a:t>
            </a: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 </a:t>
            </a:r>
            <a:r>
              <a:rPr lang="nl-NL" sz="1600" dirty="0" err="1">
                <a:solidFill>
                  <a:srgbClr val="00377A"/>
                </a:solidFill>
                <a:latin typeface="NeuzeitGro" panose="00000500000000000000"/>
              </a:rPr>
              <a:t>to</a:t>
            </a: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 serve ⬇️ </a:t>
            </a:r>
          </a:p>
          <a:p>
            <a:pPr>
              <a:lnSpc>
                <a:spcPct val="200000"/>
              </a:lnSpc>
            </a:pPr>
            <a:r>
              <a:rPr lang="nl-NL" sz="1600" dirty="0">
                <a:solidFill>
                  <a:srgbClr val="00377A"/>
                </a:solidFill>
                <a:latin typeface="NeuzeitGro" panose="00000500000000000000"/>
              </a:rPr>
              <a:t>Winst voor belasting ⬆️ </a:t>
            </a:r>
          </a:p>
          <a:p>
            <a:endParaRPr lang="nl-NL" sz="1300" dirty="0">
              <a:solidFill>
                <a:srgbClr val="00377A"/>
              </a:solidFill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  <a:p>
            <a:endParaRPr lang="nl-NL" sz="1300" dirty="0">
              <a:solidFill>
                <a:srgbClr val="00377A"/>
              </a:solidFill>
              <a:latin typeface="NeuzeitGro" panose="00000500000000000000"/>
            </a:endParaRP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ACE21E93-A405-4B02-89C9-C07B7AB42EB6}"/>
              </a:ext>
            </a:extLst>
          </p:cNvPr>
          <p:cNvSpPr txBox="1"/>
          <p:nvPr/>
        </p:nvSpPr>
        <p:spPr>
          <a:xfrm>
            <a:off x="8182785" y="1152589"/>
            <a:ext cx="39747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21212"/>
                </a:solidFill>
                <a:latin typeface="Averta Std Light"/>
              </a:rPr>
              <a:t>Beoogd effect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D8F49C73-4353-6466-69EE-B0C2B255B9C2}"/>
                  </a:ext>
                </a:extLst>
              </p14:cNvPr>
              <p14:cNvContentPartPr/>
              <p14:nvPr/>
            </p14:nvContentPartPr>
            <p14:xfrm>
              <a:off x="5743713" y="1774468"/>
              <a:ext cx="846000" cy="867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D8F49C73-4353-6466-69EE-B0C2B255B9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89713" y="1666828"/>
                <a:ext cx="95364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C135689A-C81A-D0DE-3948-586F18CE5BE3}"/>
                  </a:ext>
                </a:extLst>
              </p14:cNvPr>
              <p14:cNvContentPartPr/>
              <p14:nvPr/>
            </p14:nvContentPartPr>
            <p14:xfrm>
              <a:off x="5725713" y="2652868"/>
              <a:ext cx="883440" cy="8136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C135689A-C81A-D0DE-3948-586F18CE5B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71713" y="2544868"/>
                <a:ext cx="99108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CAFA99BB-CE97-E1A1-7DAE-C29FDCE7495E}"/>
                  </a:ext>
                </a:extLst>
              </p14:cNvPr>
              <p14:cNvContentPartPr/>
              <p14:nvPr/>
            </p14:nvContentPartPr>
            <p14:xfrm>
              <a:off x="5743713" y="3444148"/>
              <a:ext cx="549720" cy="36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CAFA99BB-CE97-E1A1-7DAE-C29FDCE7495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89713" y="3336508"/>
                <a:ext cx="6573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18A7ECA3-24E0-CCC0-DBD4-6D21DB56DADB}"/>
                  </a:ext>
                </a:extLst>
              </p14:cNvPr>
              <p14:cNvContentPartPr/>
              <p14:nvPr/>
            </p14:nvContentPartPr>
            <p14:xfrm>
              <a:off x="5823273" y="3754468"/>
              <a:ext cx="1798920" cy="12744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18A7ECA3-24E0-CCC0-DBD4-6D21DB56DAD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69633" y="3646468"/>
                <a:ext cx="190656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0133B987-A6E3-2DE7-1EC5-A0A81DC22F29}"/>
                  </a:ext>
                </a:extLst>
              </p14:cNvPr>
              <p14:cNvContentPartPr/>
              <p14:nvPr/>
            </p14:nvContentPartPr>
            <p14:xfrm>
              <a:off x="5762433" y="3905668"/>
              <a:ext cx="824760" cy="8136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0133B987-A6E3-2DE7-1EC5-A0A81DC22F2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08793" y="3797668"/>
                <a:ext cx="93240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BF2A5FEB-27A3-6737-9706-348135DBC6C5}"/>
                  </a:ext>
                </a:extLst>
              </p14:cNvPr>
              <p14:cNvContentPartPr/>
              <p14:nvPr/>
            </p14:nvContentPartPr>
            <p14:xfrm>
              <a:off x="5755593" y="4570228"/>
              <a:ext cx="1730520" cy="32904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BF2A5FEB-27A3-6737-9706-348135DBC6C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01953" y="4462588"/>
                <a:ext cx="183816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D4E589E4-6D79-F7D4-62AD-646D484459EF}"/>
                  </a:ext>
                </a:extLst>
              </p14:cNvPr>
              <p14:cNvContentPartPr/>
              <p14:nvPr/>
            </p14:nvContentPartPr>
            <p14:xfrm>
              <a:off x="5787993" y="5938588"/>
              <a:ext cx="940680" cy="8064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D4E589E4-6D79-F7D4-62AD-646D484459E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34353" y="5830588"/>
                <a:ext cx="1048320" cy="29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29952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7ADC13B0-B91F-9DB6-E750-FE3D532826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06DF9D9-188B-BA4F-B560-EDD0B5BD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Organisatie.</a:t>
            </a:r>
          </a:p>
        </p:txBody>
      </p:sp>
    </p:spTree>
    <p:extLst>
      <p:ext uri="{BB962C8B-B14F-4D97-AF65-F5344CB8AC3E}">
        <p14:creationId xmlns:p14="http://schemas.microsoft.com/office/powerpoint/2010/main" val="38965349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DCAC6C44-1F18-6345-A8A7-02770ADC430D}"/>
              </a:ext>
            </a:extLst>
          </p:cNvPr>
          <p:cNvSpPr txBox="1"/>
          <p:nvPr/>
        </p:nvSpPr>
        <p:spPr>
          <a:xfrm>
            <a:off x="458209" y="1628507"/>
            <a:ext cx="549377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dirty="0">
                <a:solidFill>
                  <a:srgbClr val="00377A"/>
                </a:solidFill>
                <a:latin typeface="NeuzeitGro" pitchFamily="2" charset="77"/>
              </a:rPr>
              <a:t>Waarom aanpassen:</a:t>
            </a:r>
          </a:p>
          <a:p>
            <a:endParaRPr lang="nl-NL" sz="2400" dirty="0">
              <a:solidFill>
                <a:srgbClr val="00377A"/>
              </a:solidFill>
              <a:latin typeface="NeuzeitGro" pitchFamily="2" charset="77"/>
              <a:cs typeface="Calibri" panose="020F0502020204030204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800" b="1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Eenduidigheid</a:t>
            </a:r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in aansturing en processen </a:t>
            </a:r>
            <a:br>
              <a:rPr lang="nl-NL" dirty="0"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van de merken</a:t>
            </a:r>
            <a:b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1800" dirty="0">
              <a:effectLst/>
              <a:latin typeface="NeuzeitGr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800" b="1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Verandercapaciteit</a:t>
            </a:r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is benodigd om de verdere transitie in de clusters te realiseren</a:t>
            </a:r>
            <a:b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1800" dirty="0">
              <a:effectLst/>
              <a:latin typeface="NeuzeitGr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Directe </a:t>
            </a:r>
            <a:r>
              <a:rPr lang="nl-NL" sz="1800" b="1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focus/specialisatie</a:t>
            </a:r>
            <a:r>
              <a:rPr lang="nl-NL" sz="1800" dirty="0">
                <a:effectLst/>
                <a:latin typeface="NeuzeitGr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op sales, service en de vestiging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nl-NL" sz="1800" dirty="0">
              <a:effectLst/>
              <a:latin typeface="NeuzeitGr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>
              <a:latin typeface="NeuzeitGro" pitchFamily="2" charset="77"/>
              <a:cs typeface="Calibri" panose="020F0502020204030204"/>
            </a:endParaRPr>
          </a:p>
          <a:p>
            <a:pPr marL="171450" indent="-171450">
              <a:buFont typeface="Wingdings"/>
              <a:buChar char="ü"/>
            </a:pPr>
            <a:endParaRPr lang="nl-NL" sz="1200" dirty="0">
              <a:latin typeface="NeuzeitGro" pitchFamily="2" charset="77"/>
              <a:cs typeface="Calibri" panose="020F0502020204030204"/>
            </a:endParaRPr>
          </a:p>
          <a:p>
            <a:endParaRPr lang="nl-NL" sz="1200" dirty="0">
              <a:latin typeface="NeuzeitGro" pitchFamily="2" charset="77"/>
              <a:cs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nl-NL" sz="1200" dirty="0">
              <a:latin typeface="NeuzeitGro" pitchFamily="2" charset="77"/>
              <a:cs typeface="Calibri" panose="020F050202020403020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C692B36-6AFA-2725-1036-88F4F8DCC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418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FB402D73-A1B1-6244-9923-BD59584C8DFF}"/>
              </a:ext>
            </a:extLst>
          </p:cNvPr>
          <p:cNvSpPr/>
          <p:nvPr/>
        </p:nvSpPr>
        <p:spPr>
          <a:xfrm>
            <a:off x="6032154" y="11537"/>
            <a:ext cx="6096000" cy="6858000"/>
          </a:xfrm>
          <a:prstGeom prst="rect">
            <a:avLst/>
          </a:prstGeom>
          <a:solidFill>
            <a:srgbClr val="ED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78C0310-96D3-9941-B625-CEBF5273A6AB}"/>
              </a:ext>
            </a:extLst>
          </p:cNvPr>
          <p:cNvSpPr txBox="1"/>
          <p:nvPr/>
        </p:nvSpPr>
        <p:spPr>
          <a:xfrm>
            <a:off x="474272" y="1453508"/>
            <a:ext cx="5289652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400" b="1" dirty="0">
                <a:latin typeface="NeuzeitGro"/>
              </a:rPr>
              <a:t>Eindverantwoordelijkheid</a:t>
            </a:r>
            <a:r>
              <a:rPr lang="nl-NL" sz="1400" dirty="0">
                <a:latin typeface="NeuzeitGro"/>
              </a:rPr>
              <a:t> op de</a:t>
            </a:r>
            <a:r>
              <a:rPr lang="nl-NL" sz="1400" b="1" dirty="0">
                <a:latin typeface="NeuzeitGro"/>
              </a:rPr>
              <a:t> vestigingen </a:t>
            </a:r>
            <a:r>
              <a:rPr lang="nl-NL" sz="1400" dirty="0">
                <a:latin typeface="NeuzeitGro"/>
              </a:rPr>
              <a:t>voor </a:t>
            </a:r>
            <a:r>
              <a:rPr lang="nl-NL" sz="1400" b="1" dirty="0">
                <a:latin typeface="NeuzeitGro"/>
              </a:rPr>
              <a:t>service</a:t>
            </a:r>
            <a:r>
              <a:rPr lang="nl-NL" sz="1400" dirty="0">
                <a:latin typeface="NeuzeitGro"/>
              </a:rPr>
              <a:t> &amp; sales en </a:t>
            </a:r>
            <a:r>
              <a:rPr lang="nl-NL" sz="1400" b="1" dirty="0">
                <a:latin typeface="NeuzeitGro"/>
              </a:rPr>
              <a:t>leiden van medewerkers </a:t>
            </a:r>
            <a:endParaRPr lang="nl-NL" dirty="0"/>
          </a:p>
          <a:p>
            <a:endParaRPr lang="nl-NL" sz="1400" dirty="0">
              <a:solidFill>
                <a:srgbClr val="3B3838"/>
              </a:solidFill>
              <a:latin typeface="NeuzeitGro" pitchFamily="2" charset="77"/>
            </a:endParaRPr>
          </a:p>
          <a:p>
            <a:endParaRPr lang="nl-NL" sz="1400" b="1" dirty="0">
              <a:solidFill>
                <a:srgbClr val="00377A"/>
              </a:solidFill>
              <a:latin typeface="NeuzeitGro"/>
            </a:endParaRPr>
          </a:p>
          <a:p>
            <a:endParaRPr lang="nl-NL" sz="1400" b="1" dirty="0">
              <a:solidFill>
                <a:srgbClr val="00377A"/>
              </a:solidFill>
              <a:latin typeface="NeuzeitGro"/>
            </a:endParaRPr>
          </a:p>
          <a:p>
            <a:endParaRPr lang="nl-NL" sz="1400" dirty="0">
              <a:solidFill>
                <a:srgbClr val="000000"/>
              </a:solidFill>
              <a:latin typeface="NeuzeitGro"/>
            </a:endParaRPr>
          </a:p>
          <a:p>
            <a:endParaRPr lang="nl-NL" sz="1400" dirty="0">
              <a:solidFill>
                <a:srgbClr val="000000"/>
              </a:solidFill>
              <a:latin typeface="NeuzeitGro"/>
            </a:endParaRPr>
          </a:p>
          <a:p>
            <a:endParaRPr lang="nl-NL" sz="1400" dirty="0">
              <a:latin typeface="NeuzeitGro"/>
            </a:endParaRPr>
          </a:p>
          <a:p>
            <a:r>
              <a:rPr lang="nl-NL" sz="1400" dirty="0">
                <a:latin typeface="NeuzeitGro"/>
              </a:rPr>
              <a:t>Clusters stellen en bewaken </a:t>
            </a:r>
            <a:r>
              <a:rPr lang="nl-NL" sz="1400" b="1" dirty="0">
                <a:latin typeface="NeuzeitGro"/>
              </a:rPr>
              <a:t>kaders</a:t>
            </a:r>
            <a:r>
              <a:rPr lang="nl-NL" sz="1400" dirty="0">
                <a:latin typeface="NeuzeitGro"/>
              </a:rPr>
              <a:t> en </a:t>
            </a:r>
            <a:r>
              <a:rPr lang="nl-NL" sz="1400" b="1" dirty="0">
                <a:latin typeface="NeuzeitGro"/>
              </a:rPr>
              <a:t>faciliteren</a:t>
            </a:r>
            <a:r>
              <a:rPr lang="nl-NL" sz="1400" dirty="0">
                <a:latin typeface="NeuzeitGro"/>
              </a:rPr>
              <a:t> de vestigingen in hun performance. Focus op eenduidigheid in beleid en processen </a:t>
            </a:r>
            <a:endParaRPr lang="nl-NL" sz="1400" dirty="0">
              <a:latin typeface="NeuzeitGro" pitchFamily="2" charset="77"/>
            </a:endParaRPr>
          </a:p>
          <a:p>
            <a:endParaRPr lang="nl-NL" sz="1400" dirty="0">
              <a:solidFill>
                <a:srgbClr val="3B3838"/>
              </a:solidFill>
              <a:latin typeface="NeuzeitGro"/>
            </a:endParaRPr>
          </a:p>
          <a:p>
            <a:endParaRPr lang="nl-NL" sz="1400" dirty="0">
              <a:solidFill>
                <a:srgbClr val="3B3838"/>
              </a:solidFill>
              <a:latin typeface="NeuzeitGro" pitchFamily="2" charset="77"/>
            </a:endParaRPr>
          </a:p>
          <a:p>
            <a:endParaRPr lang="nl-NL" sz="1400" dirty="0">
              <a:solidFill>
                <a:srgbClr val="3B3838"/>
              </a:solidFill>
              <a:latin typeface="NeuzeitGro"/>
              <a:ea typeface="+mn-lt"/>
              <a:cs typeface="+mn-lt"/>
            </a:endParaRPr>
          </a:p>
          <a:p>
            <a:endParaRPr lang="nl-NL" sz="1400" dirty="0">
              <a:solidFill>
                <a:srgbClr val="3B3838"/>
              </a:solidFill>
              <a:latin typeface="NeuzeitGro"/>
              <a:ea typeface="+mn-lt"/>
              <a:cs typeface="+mn-lt"/>
            </a:endParaRPr>
          </a:p>
          <a:p>
            <a:endParaRPr lang="nl-NL" sz="1400" dirty="0">
              <a:solidFill>
                <a:srgbClr val="3B3838"/>
              </a:solidFill>
              <a:latin typeface="NeuzeitGro"/>
              <a:ea typeface="+mn-lt"/>
              <a:cs typeface="+mn-lt"/>
            </a:endParaRPr>
          </a:p>
          <a:p>
            <a:r>
              <a:rPr lang="nl-NL" sz="1400" dirty="0">
                <a:latin typeface="NeuzeitGro"/>
                <a:ea typeface="+mn-lt"/>
                <a:cs typeface="+mn-lt"/>
              </a:rPr>
              <a:t>Centrale organisatie stuurt en bewaakt </a:t>
            </a:r>
            <a:r>
              <a:rPr lang="nl-NL" sz="1400" b="1" dirty="0">
                <a:latin typeface="NeuzeitGro"/>
                <a:ea typeface="+mn-lt"/>
                <a:cs typeface="+mn-lt"/>
              </a:rPr>
              <a:t>strategie en budget</a:t>
            </a:r>
            <a:r>
              <a:rPr lang="nl-NL" sz="1400" dirty="0">
                <a:latin typeface="NeuzeitGro"/>
                <a:ea typeface="+mn-lt"/>
                <a:cs typeface="+mn-lt"/>
              </a:rPr>
              <a:t>, geeft </a:t>
            </a:r>
            <a:r>
              <a:rPr lang="nl-NL" sz="1400" b="1" dirty="0">
                <a:latin typeface="NeuzeitGro"/>
                <a:ea typeface="+mn-lt"/>
                <a:cs typeface="+mn-lt"/>
              </a:rPr>
              <a:t>support</a:t>
            </a:r>
            <a:r>
              <a:rPr lang="nl-NL" sz="1400" dirty="0">
                <a:latin typeface="NeuzeitGro"/>
                <a:ea typeface="+mn-lt"/>
                <a:cs typeface="+mn-lt"/>
              </a:rPr>
              <a:t> (op </a:t>
            </a:r>
            <a:r>
              <a:rPr lang="nl-NL" sz="1400" dirty="0" err="1">
                <a:latin typeface="NeuzeitGro"/>
                <a:ea typeface="+mn-lt"/>
                <a:cs typeface="+mn-lt"/>
              </a:rPr>
              <a:t>oa</a:t>
            </a:r>
            <a:r>
              <a:rPr lang="nl-NL" sz="1400" dirty="0">
                <a:latin typeface="NeuzeitGro"/>
                <a:ea typeface="+mn-lt"/>
                <a:cs typeface="+mn-lt"/>
              </a:rPr>
              <a:t> digital, marketing, automatisering en HR)   </a:t>
            </a:r>
          </a:p>
          <a:p>
            <a:endParaRPr lang="nl-NL" sz="1400" dirty="0">
              <a:latin typeface="NeuzeitGro"/>
              <a:ea typeface="+mn-lt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NL" sz="1400" dirty="0">
                <a:latin typeface="NeuzeitGro"/>
                <a:ea typeface="+mn-lt"/>
                <a:cs typeface="+mn-lt"/>
                <a:sym typeface="Wingdings" panose="05000000000000000000" pitchFamily="2" charset="2"/>
              </a:rPr>
              <a:t>Centraal versterking service</a:t>
            </a:r>
            <a:endParaRPr lang="nl-NL" sz="1400" dirty="0">
              <a:latin typeface="NeuzeitGro"/>
              <a:ea typeface="+mn-lt"/>
              <a:cs typeface="+mn-lt"/>
            </a:endParaRPr>
          </a:p>
          <a:p>
            <a:endParaRPr lang="nl-NL" dirty="0"/>
          </a:p>
          <a:p>
            <a:endParaRPr lang="nl-NL" sz="1400" dirty="0">
              <a:solidFill>
                <a:srgbClr val="3B3838"/>
              </a:solidFill>
              <a:latin typeface="NeuzeitGro" pitchFamily="2" charset="77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E3BFEDB-79A4-804E-BF99-27545384F4A0}"/>
              </a:ext>
            </a:extLst>
          </p:cNvPr>
          <p:cNvSpPr txBox="1"/>
          <p:nvPr/>
        </p:nvSpPr>
        <p:spPr>
          <a:xfrm>
            <a:off x="344291" y="320126"/>
            <a:ext cx="547182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2400">
                <a:solidFill>
                  <a:srgbClr val="00377A"/>
                </a:solidFill>
                <a:latin typeface="NeuzeitGro"/>
              </a:rPr>
              <a:t>Het vestigingsteam maakt het verschil in de performance voor de klant!</a:t>
            </a:r>
            <a:endParaRPr lang="nl-NL" sz="2400">
              <a:latin typeface="NeuzeitGro"/>
            </a:endParaRPr>
          </a:p>
        </p:txBody>
      </p:sp>
      <p:sp>
        <p:nvSpPr>
          <p:cNvPr id="10" name="Trapezoid 7">
            <a:extLst>
              <a:ext uri="{FF2B5EF4-FFF2-40B4-BE49-F238E27FC236}">
                <a16:creationId xmlns:a16="http://schemas.microsoft.com/office/drawing/2014/main" id="{BF2F98CA-91F5-7B46-A867-C39CCF79EED8}"/>
              </a:ext>
            </a:extLst>
          </p:cNvPr>
          <p:cNvSpPr/>
          <p:nvPr/>
        </p:nvSpPr>
        <p:spPr>
          <a:xfrm rot="10800000">
            <a:off x="7186223" y="2693628"/>
            <a:ext cx="2175049" cy="1295557"/>
          </a:xfrm>
          <a:prstGeom prst="trapezoid">
            <a:avLst/>
          </a:prstGeom>
          <a:solidFill>
            <a:srgbClr val="91B592"/>
          </a:solidFill>
          <a:ln>
            <a:noFill/>
          </a:ln>
          <a:effectLst>
            <a:outerShdw blurRad="63500" sx="102000" sy="102000" algn="ctr" rotWithShape="0">
              <a:prstClr val="black">
                <a:alpha val="2533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 anchorCtr="0"/>
          <a:lstStyle/>
          <a:p>
            <a:pPr algn="ctr"/>
            <a:r>
              <a:rPr lang="en-US" sz="1100">
                <a:solidFill>
                  <a:schemeClr val="bg1"/>
                </a:solidFill>
                <a:latin typeface="NeuzeitGro" pitchFamily="2" charset="77"/>
              </a:rPr>
              <a:t>Performance</a:t>
            </a:r>
            <a:endParaRPr lang="LID4096" sz="110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1" name="Trapezoid 5">
            <a:extLst>
              <a:ext uri="{FF2B5EF4-FFF2-40B4-BE49-F238E27FC236}">
                <a16:creationId xmlns:a16="http://schemas.microsoft.com/office/drawing/2014/main" id="{F86EFD1F-AC39-C440-A249-9FC76FCE4C26}"/>
              </a:ext>
            </a:extLst>
          </p:cNvPr>
          <p:cNvSpPr/>
          <p:nvPr/>
        </p:nvSpPr>
        <p:spPr>
          <a:xfrm rot="10800000">
            <a:off x="6859148" y="1009495"/>
            <a:ext cx="4793348" cy="1295557"/>
          </a:xfrm>
          <a:prstGeom prst="trapezoid">
            <a:avLst/>
          </a:prstGeom>
          <a:solidFill>
            <a:srgbClr val="91B592"/>
          </a:solidFill>
          <a:ln>
            <a:noFill/>
          </a:ln>
          <a:effectLst>
            <a:outerShdw blurRad="63500" sx="102000" sy="102000" algn="ctr" rotWithShape="0">
              <a:prstClr val="black">
                <a:alpha val="2533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 anchorCtr="0"/>
          <a:lstStyle/>
          <a:p>
            <a:pPr algn="ctr"/>
            <a:r>
              <a:rPr lang="en-US" sz="1100">
                <a:solidFill>
                  <a:schemeClr val="bg1"/>
                </a:solidFill>
                <a:latin typeface="NeuzeitGro" pitchFamily="2" charset="77"/>
              </a:rPr>
              <a:t>Performance</a:t>
            </a:r>
            <a:endParaRPr lang="LID4096" sz="110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2" name="Trapezoid 9">
            <a:extLst>
              <a:ext uri="{FF2B5EF4-FFF2-40B4-BE49-F238E27FC236}">
                <a16:creationId xmlns:a16="http://schemas.microsoft.com/office/drawing/2014/main" id="{79657357-5468-2642-87C0-4C88F2C98157}"/>
              </a:ext>
            </a:extLst>
          </p:cNvPr>
          <p:cNvSpPr/>
          <p:nvPr/>
        </p:nvSpPr>
        <p:spPr>
          <a:xfrm rot="10800000">
            <a:off x="7632928" y="4377757"/>
            <a:ext cx="2071762" cy="1295557"/>
          </a:xfrm>
          <a:prstGeom prst="trapezoid">
            <a:avLst/>
          </a:prstGeom>
          <a:solidFill>
            <a:srgbClr val="91B592"/>
          </a:solidFill>
          <a:ln>
            <a:noFill/>
          </a:ln>
          <a:effectLst>
            <a:outerShdw blurRad="63500" sx="102000" sy="102000" algn="ctr" rotWithShape="0">
              <a:prstClr val="black">
                <a:alpha val="2533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 anchorCtr="0"/>
          <a:lstStyle/>
          <a:p>
            <a:pPr algn="ctr"/>
            <a:r>
              <a:rPr lang="en-US" sz="1100">
                <a:solidFill>
                  <a:schemeClr val="bg1"/>
                </a:solidFill>
                <a:latin typeface="NeuzeitGro" pitchFamily="2" charset="77"/>
              </a:rPr>
              <a:t>Performance</a:t>
            </a:r>
            <a:endParaRPr lang="LID4096" sz="110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3" name="Trapezoid 8">
            <a:extLst>
              <a:ext uri="{FF2B5EF4-FFF2-40B4-BE49-F238E27FC236}">
                <a16:creationId xmlns:a16="http://schemas.microsoft.com/office/drawing/2014/main" id="{BCC28A4D-CDA4-F24D-93E9-7079115A6A7B}"/>
              </a:ext>
            </a:extLst>
          </p:cNvPr>
          <p:cNvSpPr/>
          <p:nvPr/>
        </p:nvSpPr>
        <p:spPr>
          <a:xfrm rot="10800000">
            <a:off x="8146081" y="4336461"/>
            <a:ext cx="2904391" cy="1360918"/>
          </a:xfrm>
          <a:prstGeom prst="trapezoid">
            <a:avLst/>
          </a:prstGeom>
          <a:solidFill>
            <a:srgbClr val="EDF1F7"/>
          </a:solidFill>
          <a:ln>
            <a:noFill/>
          </a:ln>
          <a:effectLst>
            <a:outerShdw blurRad="63500" sx="102000" sy="102000" algn="ctr" rotWithShape="0">
              <a:prstClr val="black">
                <a:alpha val="2533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 anchorCtr="0"/>
          <a:lstStyle/>
          <a:p>
            <a:pPr algn="ctr"/>
            <a:r>
              <a:rPr lang="en-US" sz="1100">
                <a:solidFill>
                  <a:srgbClr val="3B3838"/>
                </a:solidFill>
                <a:latin typeface="NeuzeitGro" pitchFamily="2" charset="77"/>
              </a:rPr>
              <a:t>Change design, </a:t>
            </a:r>
            <a:r>
              <a:rPr lang="nl-NL" sz="1100">
                <a:solidFill>
                  <a:srgbClr val="3B3838"/>
                </a:solidFill>
                <a:latin typeface="NeuzeitGro" pitchFamily="2" charset="77"/>
              </a:rPr>
              <a:t>strategie</a:t>
            </a:r>
            <a:r>
              <a:rPr lang="en-US" sz="1100">
                <a:solidFill>
                  <a:srgbClr val="3B3838"/>
                </a:solidFill>
                <a:latin typeface="NeuzeitGro" pitchFamily="2" charset="77"/>
              </a:rPr>
              <a:t> en regie</a:t>
            </a:r>
            <a:endParaRPr lang="LID4096" sz="1100">
              <a:solidFill>
                <a:srgbClr val="3B3838"/>
              </a:solidFill>
              <a:latin typeface="NeuzeitGro" pitchFamily="2" charset="77"/>
            </a:endParaRPr>
          </a:p>
        </p:txBody>
      </p:sp>
      <p:sp>
        <p:nvSpPr>
          <p:cNvPr id="14" name="Trapezoid 6">
            <a:extLst>
              <a:ext uri="{FF2B5EF4-FFF2-40B4-BE49-F238E27FC236}">
                <a16:creationId xmlns:a16="http://schemas.microsoft.com/office/drawing/2014/main" id="{7EC3B371-C0A0-A847-9CBE-B1518752AF58}"/>
              </a:ext>
            </a:extLst>
          </p:cNvPr>
          <p:cNvSpPr/>
          <p:nvPr/>
        </p:nvSpPr>
        <p:spPr>
          <a:xfrm rot="10800000">
            <a:off x="8146080" y="2643132"/>
            <a:ext cx="3258555" cy="1396546"/>
          </a:xfrm>
          <a:prstGeom prst="trapezoid">
            <a:avLst/>
          </a:prstGeom>
          <a:solidFill>
            <a:srgbClr val="EDF1F7"/>
          </a:solidFill>
          <a:ln>
            <a:noFill/>
          </a:ln>
          <a:effectLst>
            <a:outerShdw blurRad="63500" sx="102000" sy="102000" algn="ctr" rotWithShape="0">
              <a:prstClr val="black">
                <a:alpha val="2533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 anchorCtr="0"/>
          <a:lstStyle/>
          <a:p>
            <a:pPr algn="ctr"/>
            <a:r>
              <a:rPr lang="en-US" sz="1100">
                <a:solidFill>
                  <a:srgbClr val="3B3838"/>
                </a:solidFill>
                <a:latin typeface="NeuzeitGro" pitchFamily="2" charset="77"/>
              </a:rPr>
              <a:t>Change </a:t>
            </a:r>
            <a:r>
              <a:rPr lang="nl-NL" sz="1100">
                <a:solidFill>
                  <a:srgbClr val="3B3838"/>
                </a:solidFill>
                <a:latin typeface="NeuzeitGro" pitchFamily="2" charset="77"/>
              </a:rPr>
              <a:t>Implementatie</a:t>
            </a:r>
          </a:p>
        </p:txBody>
      </p:sp>
      <p:sp>
        <p:nvSpPr>
          <p:cNvPr id="15" name="Trapezoid 3">
            <a:extLst>
              <a:ext uri="{FF2B5EF4-FFF2-40B4-BE49-F238E27FC236}">
                <a16:creationId xmlns:a16="http://schemas.microsoft.com/office/drawing/2014/main" id="{3B880F73-06E0-234B-860E-A3EF7CDEE9FB}"/>
              </a:ext>
            </a:extLst>
          </p:cNvPr>
          <p:cNvSpPr/>
          <p:nvPr/>
        </p:nvSpPr>
        <p:spPr>
          <a:xfrm rot="10800000">
            <a:off x="10487160" y="950493"/>
            <a:ext cx="1314024" cy="1404487"/>
          </a:xfrm>
          <a:prstGeom prst="trapezoid">
            <a:avLst/>
          </a:prstGeom>
          <a:solidFill>
            <a:srgbClr val="EDF1F7"/>
          </a:solidFill>
          <a:ln>
            <a:noFill/>
          </a:ln>
          <a:effectLst>
            <a:outerShdw blurRad="63500" sx="102000" sy="102000" algn="ctr" rotWithShape="0">
              <a:prstClr val="black">
                <a:alpha val="2533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 anchorCtr="0"/>
          <a:lstStyle/>
          <a:p>
            <a:pPr algn="ctr"/>
            <a:r>
              <a:rPr lang="en-US" sz="1100">
                <a:solidFill>
                  <a:srgbClr val="3B3838"/>
                </a:solidFill>
                <a:latin typeface="NeuzeitGro" pitchFamily="2" charset="77"/>
              </a:rPr>
              <a:t>Change </a:t>
            </a:r>
            <a:r>
              <a:rPr lang="nl-NL" sz="1100">
                <a:solidFill>
                  <a:srgbClr val="3B3838"/>
                </a:solidFill>
                <a:latin typeface="NeuzeitGro" pitchFamily="2" charset="77"/>
              </a:rPr>
              <a:t>borging</a:t>
            </a:r>
          </a:p>
        </p:txBody>
      </p:sp>
      <p:sp>
        <p:nvSpPr>
          <p:cNvPr id="19" name="Arrow: Down 13">
            <a:extLst>
              <a:ext uri="{FF2B5EF4-FFF2-40B4-BE49-F238E27FC236}">
                <a16:creationId xmlns:a16="http://schemas.microsoft.com/office/drawing/2014/main" id="{5648B1EE-48D6-464D-9A14-117300D60B38}"/>
              </a:ext>
            </a:extLst>
          </p:cNvPr>
          <p:cNvSpPr/>
          <p:nvPr/>
        </p:nvSpPr>
        <p:spPr>
          <a:xfrm rot="10800000">
            <a:off x="6252801" y="1009493"/>
            <a:ext cx="475184" cy="4663819"/>
          </a:xfrm>
          <a:prstGeom prst="downArrow">
            <a:avLst/>
          </a:prstGeom>
          <a:solidFill>
            <a:srgbClr val="F87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>
                <a:latin typeface="NeuzeitGro" pitchFamily="2" charset="77"/>
              </a:rPr>
              <a:t>Cascadatie KPI’s</a:t>
            </a:r>
            <a:endParaRPr lang="LID4096" sz="1400">
              <a:latin typeface="NeuzeitGro" pitchFamily="2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6427EC1-5414-5345-BFB3-246224F06E29}"/>
              </a:ext>
            </a:extLst>
          </p:cNvPr>
          <p:cNvSpPr txBox="1"/>
          <p:nvPr/>
        </p:nvSpPr>
        <p:spPr>
          <a:xfrm>
            <a:off x="8059985" y="1455428"/>
            <a:ext cx="2168030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100" b="1">
                <a:solidFill>
                  <a:srgbClr val="3B3838"/>
                </a:solidFill>
                <a:latin typeface="NeuzeitGro"/>
              </a:rPr>
              <a:t>(autonome)</a:t>
            </a:r>
          </a:p>
          <a:p>
            <a:pPr algn="ctr"/>
            <a:r>
              <a:rPr lang="nl-NL" sz="1400" b="1">
                <a:solidFill>
                  <a:srgbClr val="3B3838"/>
                </a:solidFill>
                <a:latin typeface="NeuzeitGro"/>
              </a:rPr>
              <a:t>Vestigingen</a:t>
            </a:r>
            <a:endParaRPr lang="nl-NL">
              <a:latin typeface="NeuzeitGro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1B20AE0F-E9DA-F344-B3D8-37BA16A48A4D}"/>
              </a:ext>
            </a:extLst>
          </p:cNvPr>
          <p:cNvSpPr txBox="1"/>
          <p:nvPr/>
        </p:nvSpPr>
        <p:spPr>
          <a:xfrm>
            <a:off x="8209551" y="3132760"/>
            <a:ext cx="216803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100" b="1">
                <a:solidFill>
                  <a:srgbClr val="3B3838"/>
                </a:solidFill>
                <a:latin typeface="NeuzeitGro"/>
              </a:rPr>
              <a:t>(minder)</a:t>
            </a:r>
          </a:p>
          <a:p>
            <a:pPr algn="ctr"/>
            <a:r>
              <a:rPr lang="nl-NL" sz="1400" b="1">
                <a:solidFill>
                  <a:srgbClr val="3B3838"/>
                </a:solidFill>
                <a:latin typeface="NeuzeitGro"/>
              </a:rPr>
              <a:t>Clusters</a:t>
            </a:r>
            <a:endParaRPr lang="nl-NL">
              <a:cs typeface="Calibri"/>
            </a:endParaRPr>
          </a:p>
          <a:p>
            <a:pPr algn="ctr"/>
            <a:endParaRPr lang="nl-NL" sz="1400" b="1">
              <a:solidFill>
                <a:srgbClr val="3B3838"/>
              </a:solidFill>
              <a:latin typeface="NeuzeitGro" pitchFamily="2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34F5B22-02CC-8C4A-841B-FC6B738772F3}"/>
              </a:ext>
            </a:extLst>
          </p:cNvPr>
          <p:cNvSpPr txBox="1"/>
          <p:nvPr/>
        </p:nvSpPr>
        <p:spPr>
          <a:xfrm>
            <a:off x="8209551" y="4720512"/>
            <a:ext cx="2168030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100" b="1">
                <a:solidFill>
                  <a:srgbClr val="3B3838"/>
                </a:solidFill>
                <a:latin typeface="NeuzeitGro"/>
              </a:rPr>
              <a:t>(efficiëntere)</a:t>
            </a:r>
          </a:p>
          <a:p>
            <a:pPr algn="ctr"/>
            <a:r>
              <a:rPr lang="nl-NL" sz="1400" b="1">
                <a:solidFill>
                  <a:srgbClr val="3B3838"/>
                </a:solidFill>
                <a:latin typeface="NeuzeitGro"/>
              </a:rPr>
              <a:t>Centrale organisatie</a:t>
            </a:r>
            <a:endParaRPr lang="nl-NL">
              <a:latin typeface="NeuzeitGro"/>
            </a:endParaRPr>
          </a:p>
        </p:txBody>
      </p:sp>
    </p:spTree>
    <p:extLst>
      <p:ext uri="{BB962C8B-B14F-4D97-AF65-F5344CB8AC3E}">
        <p14:creationId xmlns:p14="http://schemas.microsoft.com/office/powerpoint/2010/main" val="24506680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DCFF49-79F2-4869-8030-2EC7DDF2417D}"/>
              </a:ext>
            </a:extLst>
          </p:cNvPr>
          <p:cNvSpPr/>
          <p:nvPr/>
        </p:nvSpPr>
        <p:spPr>
          <a:xfrm>
            <a:off x="6405213" y="3017520"/>
            <a:ext cx="5573427" cy="2821605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Out of scope 1 fase 1</a:t>
            </a:r>
            <a:endParaRPr lang="LID4096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B402D73-A1B1-6244-9923-BD59584C8D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D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CDBA6A6-F4E0-734F-9C6B-64B7F71BC426}"/>
              </a:ext>
            </a:extLst>
          </p:cNvPr>
          <p:cNvSpPr txBox="1"/>
          <p:nvPr/>
        </p:nvSpPr>
        <p:spPr>
          <a:xfrm>
            <a:off x="277792" y="196770"/>
            <a:ext cx="11914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rgbClr val="9BAFC2"/>
                </a:solidFill>
                <a:latin typeface="NeuzeitGro"/>
              </a:rPr>
              <a:t>Hoofdstuk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1ACDE7B-254B-A19C-FEF2-C03342CF4A12}"/>
              </a:ext>
            </a:extLst>
          </p:cNvPr>
          <p:cNvSpPr txBox="1"/>
          <p:nvPr/>
        </p:nvSpPr>
        <p:spPr>
          <a:xfrm>
            <a:off x="239155" y="597723"/>
            <a:ext cx="11270689" cy="461665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r>
              <a:rPr lang="nl-NL" sz="2400">
                <a:latin typeface="NeuzeitGro"/>
              </a:rPr>
              <a:t> </a:t>
            </a:r>
            <a:r>
              <a:rPr lang="nl-NL" sz="1600">
                <a:solidFill>
                  <a:srgbClr val="FF0000"/>
                </a:solidFill>
                <a:latin typeface="NeuzeitGro"/>
              </a:rPr>
              <a:t>(In rood: wat  er gaat veranderen en  in het rode kader met welke clusters gestart wordt) </a:t>
            </a:r>
            <a:endParaRPr lang="nl-NL" sz="2400">
              <a:latin typeface="NeuzeitGro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7E9D8-F98E-45B9-94BB-2E1B67E5E465}"/>
              </a:ext>
            </a:extLst>
          </p:cNvPr>
          <p:cNvSpPr txBox="1"/>
          <p:nvPr/>
        </p:nvSpPr>
        <p:spPr>
          <a:xfrm>
            <a:off x="604865" y="1499518"/>
            <a:ext cx="6094206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dirty="0">
                <a:latin typeface="NeuzeitGro"/>
                <a:sym typeface="Wingdings" panose="05000000000000000000" pitchFamily="2" charset="2"/>
              </a:rPr>
              <a:t>Huidig</a:t>
            </a:r>
            <a:endParaRPr lang="nl-NL" sz="1800" dirty="0">
              <a:latin typeface="NeuzeitGro" pitchFamily="2" charset="77"/>
              <a:sym typeface="Wingdings" panose="05000000000000000000" pitchFamily="2" charset="2"/>
            </a:endParaRPr>
          </a:p>
          <a:p>
            <a:endParaRPr lang="nl-NL" sz="1800" dirty="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NeuzeitGro"/>
                <a:sym typeface="Wingdings" panose="05000000000000000000" pitchFamily="2" charset="2"/>
              </a:rPr>
              <a:t>Toyota+ </a:t>
            </a:r>
            <a:r>
              <a:rPr lang="nl-NL" sz="1800" dirty="0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cluster (x5)</a:t>
            </a:r>
            <a:endParaRPr lang="nl-NL" sz="1800" dirty="0">
              <a:solidFill>
                <a:srgbClr val="FF0000"/>
              </a:solidFill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 dirty="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NeuzeitGro"/>
                <a:sym typeface="Wingdings" panose="05000000000000000000" pitchFamily="2" charset="2"/>
              </a:rPr>
              <a:t>Mercedes Benz + Kia</a:t>
            </a:r>
            <a:r>
              <a:rPr lang="nl-NL" dirty="0">
                <a:latin typeface="NeuzeitGro"/>
                <a:sym typeface="Wingdings" panose="05000000000000000000" pitchFamily="2" charset="2"/>
              </a:rPr>
              <a:t> </a:t>
            </a:r>
            <a:endParaRPr lang="nl-NL" sz="1800" dirty="0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 dirty="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dirty="0" err="1">
                <a:latin typeface="NeuzeitGro"/>
                <a:sym typeface="Wingdings" panose="05000000000000000000" pitchFamily="2" charset="2"/>
              </a:rPr>
              <a:t>Louwman</a:t>
            </a:r>
            <a:r>
              <a:rPr lang="nl-NL" dirty="0">
                <a:latin typeface="NeuzeitGro"/>
                <a:sym typeface="Wingdings" panose="05000000000000000000" pitchFamily="2" charset="2"/>
              </a:rPr>
              <a:t> Bedrijfswagens</a:t>
            </a:r>
            <a:endParaRPr lang="nl-NL" dirty="0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 dirty="0">
              <a:latin typeface="NeuzeitGro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NeuzeitGro"/>
                <a:sym typeface="Wingdings" panose="05000000000000000000" pitchFamily="2" charset="2"/>
              </a:rPr>
              <a:t>Peugeot + </a:t>
            </a:r>
            <a:r>
              <a:rPr lang="nl-NL" sz="1800" dirty="0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Kia</a:t>
            </a:r>
            <a:endParaRPr lang="nl-NL" sz="1800" dirty="0">
              <a:solidFill>
                <a:srgbClr val="FF0000"/>
              </a:solidFill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 dirty="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 dirty="0" err="1">
                <a:latin typeface="NeuzeitGro"/>
                <a:sym typeface="Wingdings" panose="05000000000000000000" pitchFamily="2" charset="2"/>
              </a:rPr>
              <a:t>Louwman</a:t>
            </a:r>
            <a:r>
              <a:rPr lang="nl-NL" sz="1800" dirty="0">
                <a:latin typeface="NeuzeitGro"/>
                <a:sym typeface="Wingdings" panose="05000000000000000000" pitchFamily="2" charset="2"/>
              </a:rPr>
              <a:t> Occasion Center</a:t>
            </a:r>
            <a:endParaRPr lang="nl-NL" sz="1800" dirty="0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 dirty="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 dirty="0" err="1">
                <a:latin typeface="NeuzeitGro"/>
                <a:sym typeface="Wingdings" panose="05000000000000000000" pitchFamily="2" charset="2"/>
              </a:rPr>
              <a:t>Louwman</a:t>
            </a:r>
            <a:r>
              <a:rPr lang="nl-NL" sz="1800" dirty="0">
                <a:latin typeface="NeuzeitGro"/>
                <a:sym typeface="Wingdings" panose="05000000000000000000" pitchFamily="2" charset="2"/>
              </a:rPr>
              <a:t> Schade</a:t>
            </a:r>
            <a:endParaRPr lang="nl-NL" sz="1800" dirty="0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 dirty="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 dirty="0" err="1">
                <a:latin typeface="NeuzeitGro"/>
                <a:sym typeface="Wingdings" panose="05000000000000000000" pitchFamily="2" charset="2"/>
              </a:rPr>
              <a:t>Louwman</a:t>
            </a:r>
            <a:r>
              <a:rPr lang="nl-NL" sz="1800" dirty="0">
                <a:latin typeface="NeuzeitGro"/>
                <a:sym typeface="Wingdings" panose="05000000000000000000" pitchFamily="2" charset="2"/>
              </a:rPr>
              <a:t> Lease &amp; </a:t>
            </a:r>
            <a:r>
              <a:rPr lang="nl-NL" sz="1800" dirty="0" err="1">
                <a:latin typeface="NeuzeitGro"/>
                <a:sym typeface="Wingdings" panose="05000000000000000000" pitchFamily="2" charset="2"/>
              </a:rPr>
              <a:t>Mobility</a:t>
            </a:r>
            <a:endParaRPr lang="nl-NL" sz="1800" dirty="0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dirty="0">
              <a:latin typeface="NeuzeitGro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 dirty="0">
                <a:latin typeface="NeuzeitGro"/>
                <a:sym typeface="Wingdings" panose="05000000000000000000" pitchFamily="2" charset="2"/>
              </a:rPr>
              <a:t>Centrale organisatie</a:t>
            </a:r>
            <a:r>
              <a:rPr lang="nl-NL" dirty="0">
                <a:latin typeface="NeuzeitGro"/>
                <a:sym typeface="Wingdings" panose="05000000000000000000" pitchFamily="2" charset="2"/>
              </a:rPr>
              <a:t> </a:t>
            </a: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 dirty="0">
              <a:latin typeface="NeuzeitGro"/>
            </a:endParaRPr>
          </a:p>
          <a:p>
            <a:endParaRPr lang="nl-NL" sz="1800" dirty="0">
              <a:latin typeface="NeuzeitGro" pitchFamily="2" charset="77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dirty="0">
              <a:latin typeface="NeuzeitGro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07EBC3-0BB9-4524-BF55-0A2C6EFD639D}"/>
              </a:ext>
            </a:extLst>
          </p:cNvPr>
          <p:cNvSpPr txBox="1"/>
          <p:nvPr/>
        </p:nvSpPr>
        <p:spPr>
          <a:xfrm>
            <a:off x="6405213" y="1474535"/>
            <a:ext cx="6094206" cy="53553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>
                <a:latin typeface="NeuzeitGro"/>
              </a:rPr>
              <a:t>Toekomstig</a:t>
            </a:r>
            <a:endParaRPr lang="nl-NL" sz="1800">
              <a:latin typeface="NeuzeitGro" pitchFamily="2" charset="77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>
                <a:latin typeface="NeuzeitGro"/>
                <a:sym typeface="Wingdings" panose="05000000000000000000" pitchFamily="2" charset="2"/>
              </a:rPr>
              <a:t>Toyota+</a:t>
            </a:r>
            <a:r>
              <a:rPr lang="nl-NL" b="1">
                <a:latin typeface="NeuzeitGro"/>
                <a:sym typeface="Wingdings" panose="05000000000000000000" pitchFamily="2" charset="2"/>
              </a:rPr>
              <a:t> *</a:t>
            </a:r>
            <a:endParaRPr lang="nl-NL" sz="1800" b="1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>
                <a:latin typeface="NeuzeitGro"/>
                <a:sym typeface="Wingdings" panose="05000000000000000000" pitchFamily="2" charset="2"/>
              </a:rPr>
              <a:t>Mercedes Benz </a:t>
            </a:r>
            <a:r>
              <a:rPr lang="nl-NL" sz="1800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PW</a:t>
            </a:r>
            <a:r>
              <a:rPr lang="nl-NL" sz="1800">
                <a:latin typeface="NeuzeitGro"/>
                <a:sym typeface="Wingdings" panose="05000000000000000000" pitchFamily="2" charset="2"/>
              </a:rPr>
              <a:t> + Kia</a:t>
            </a:r>
            <a:r>
              <a:rPr lang="nl-NL">
                <a:latin typeface="NeuzeitGro"/>
                <a:sym typeface="Wingdings" panose="05000000000000000000" pitchFamily="2" charset="2"/>
              </a:rPr>
              <a:t> </a:t>
            </a:r>
            <a:r>
              <a:rPr lang="nl-NL" b="1">
                <a:latin typeface="NeuzeitGro"/>
                <a:sym typeface="Wingdings" panose="05000000000000000000" pitchFamily="2" charset="2"/>
              </a:rPr>
              <a:t>*</a:t>
            </a:r>
            <a:endParaRPr lang="nl-NL" sz="1800" b="1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err="1">
                <a:latin typeface="NeuzeitGro"/>
                <a:sym typeface="Wingdings" panose="05000000000000000000" pitchFamily="2" charset="2"/>
              </a:rPr>
              <a:t>Louwman</a:t>
            </a:r>
            <a:r>
              <a:rPr lang="nl-NL">
                <a:latin typeface="NeuzeitGro"/>
                <a:sym typeface="Wingdings" panose="05000000000000000000" pitchFamily="2" charset="2"/>
              </a:rPr>
              <a:t> Bedrijfswagens </a:t>
            </a:r>
            <a:r>
              <a:rPr lang="nl-NL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+ MB BW + Trucks &amp; </a:t>
            </a:r>
            <a:r>
              <a:rPr lang="nl-NL" err="1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Vans</a:t>
            </a:r>
            <a:r>
              <a:rPr lang="nl-NL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*</a:t>
            </a: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>
              <a:solidFill>
                <a:srgbClr val="FF0000"/>
              </a:solidFill>
              <a:latin typeface="NeuzeitGro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>
                <a:latin typeface="NeuzeitGro"/>
                <a:sym typeface="Wingdings" panose="05000000000000000000" pitchFamily="2" charset="2"/>
              </a:rPr>
              <a:t>Peugeot + </a:t>
            </a:r>
            <a:r>
              <a:rPr lang="nl-NL" sz="1800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Opel (</a:t>
            </a:r>
            <a:r>
              <a:rPr lang="nl-NL" sz="1800" err="1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Stellantis</a:t>
            </a:r>
            <a:r>
              <a:rPr lang="nl-NL" sz="1800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) (</a:t>
            </a:r>
            <a:r>
              <a:rPr lang="nl-NL" sz="1800" err="1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work</a:t>
            </a:r>
            <a:r>
              <a:rPr lang="nl-NL" sz="1800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 in </a:t>
            </a:r>
            <a:r>
              <a:rPr lang="nl-NL" sz="1800" err="1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progress</a:t>
            </a:r>
            <a:r>
              <a:rPr lang="nl-NL" sz="1800">
                <a:solidFill>
                  <a:srgbClr val="FF0000"/>
                </a:solidFill>
                <a:latin typeface="NeuzeitGro"/>
                <a:sym typeface="Wingdings" panose="05000000000000000000" pitchFamily="2" charset="2"/>
              </a:rPr>
              <a:t>)</a:t>
            </a:r>
            <a:endParaRPr lang="nl-NL" sz="1800">
              <a:solidFill>
                <a:srgbClr val="FF0000"/>
              </a:solidFill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 err="1">
                <a:latin typeface="NeuzeitGro"/>
                <a:sym typeface="Wingdings" panose="05000000000000000000" pitchFamily="2" charset="2"/>
              </a:rPr>
              <a:t>Louwman</a:t>
            </a:r>
            <a:r>
              <a:rPr lang="nl-NL" sz="1800">
                <a:latin typeface="NeuzeitGro"/>
                <a:sym typeface="Wingdings" panose="05000000000000000000" pitchFamily="2" charset="2"/>
              </a:rPr>
              <a:t> Occasion Center</a:t>
            </a:r>
            <a:endParaRPr lang="nl-NL" sz="1800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 err="1">
                <a:latin typeface="NeuzeitGro"/>
                <a:sym typeface="Wingdings" panose="05000000000000000000" pitchFamily="2" charset="2"/>
              </a:rPr>
              <a:t>Louwman</a:t>
            </a:r>
            <a:r>
              <a:rPr lang="nl-NL" sz="1800">
                <a:latin typeface="NeuzeitGro"/>
                <a:sym typeface="Wingdings" panose="05000000000000000000" pitchFamily="2" charset="2"/>
              </a:rPr>
              <a:t> Schade</a:t>
            </a:r>
            <a:endParaRPr lang="nl-NL" sz="1800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>
              <a:latin typeface="NeuzeitGro" pitchFamily="2" charset="77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 err="1">
                <a:latin typeface="NeuzeitGro"/>
                <a:sym typeface="Wingdings" panose="05000000000000000000" pitchFamily="2" charset="2"/>
              </a:rPr>
              <a:t>Louwman</a:t>
            </a:r>
            <a:r>
              <a:rPr lang="nl-NL" sz="1800">
                <a:latin typeface="NeuzeitGro"/>
                <a:sym typeface="Wingdings" panose="05000000000000000000" pitchFamily="2" charset="2"/>
              </a:rPr>
              <a:t> Lease &amp; </a:t>
            </a:r>
            <a:r>
              <a:rPr lang="nl-NL" sz="1800" err="1">
                <a:latin typeface="NeuzeitGro"/>
                <a:sym typeface="Wingdings" panose="05000000000000000000" pitchFamily="2" charset="2"/>
              </a:rPr>
              <a:t>Mobility</a:t>
            </a:r>
            <a:endParaRPr lang="nl-NL" sz="1800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>
              <a:latin typeface="NeuzeitGro"/>
              <a:sym typeface="Wingdings" panose="05000000000000000000" pitchFamily="2" charset="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nl-NL" sz="1800">
                <a:latin typeface="NeuzeitGro"/>
                <a:sym typeface="Wingdings" panose="05000000000000000000" pitchFamily="2" charset="2"/>
              </a:rPr>
              <a:t>Centrale organisatie</a:t>
            </a:r>
            <a:endParaRPr lang="nl-NL" sz="1800">
              <a:latin typeface="NeuzeitGro"/>
            </a:endParaRPr>
          </a:p>
          <a:p>
            <a:pPr indent="-285750">
              <a:buFont typeface="Wingdings" panose="05000000000000000000" pitchFamily="2" charset="2"/>
              <a:buChar char="§"/>
            </a:pPr>
            <a:endParaRPr lang="nl-NL" sz="1800">
              <a:latin typeface="NeuzeitGro" pitchFamily="2" charset="77"/>
              <a:sym typeface="Wingdings" panose="05000000000000000000" pitchFamily="2" charset="2"/>
            </a:endParaRPr>
          </a:p>
          <a:p>
            <a:endParaRPr lang="nl-NL" sz="1800">
              <a:solidFill>
                <a:srgbClr val="FF0000"/>
              </a:solidFill>
              <a:latin typeface="NeuzeitGr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B11996-0FD3-4792-8790-90B5B0FAF5B9}"/>
              </a:ext>
            </a:extLst>
          </p:cNvPr>
          <p:cNvSpPr txBox="1"/>
          <p:nvPr/>
        </p:nvSpPr>
        <p:spPr>
          <a:xfrm>
            <a:off x="277792" y="311687"/>
            <a:ext cx="922681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/>
              <a:t>De grootste verandering zit in aanpassen focus en  competenties</a:t>
            </a:r>
            <a:r>
              <a:rPr lang="nl-NL" sz="2400" b="1"/>
              <a:t>  </a:t>
            </a:r>
            <a:endParaRPr lang="nl-NL" sz="2400" b="1">
              <a:ea typeface="Calibri"/>
              <a:cs typeface="Calibri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562F638-4243-4E89-A556-41DE66EE16C4}"/>
              </a:ext>
            </a:extLst>
          </p:cNvPr>
          <p:cNvSpPr/>
          <p:nvPr/>
        </p:nvSpPr>
        <p:spPr>
          <a:xfrm>
            <a:off x="4463034" y="2088639"/>
            <a:ext cx="1774479" cy="2951430"/>
          </a:xfrm>
          <a:prstGeom prst="rightArrow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424D61-1968-40B8-A968-FD37DC185692}"/>
              </a:ext>
            </a:extLst>
          </p:cNvPr>
          <p:cNvSpPr/>
          <p:nvPr/>
        </p:nvSpPr>
        <p:spPr>
          <a:xfrm>
            <a:off x="6406206" y="1971040"/>
            <a:ext cx="5760804" cy="1589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9083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FB402D73-A1B1-6244-9923-BD59584C8D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D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CDBA6A6-F4E0-734F-9C6B-64B7F71BC426}"/>
              </a:ext>
            </a:extLst>
          </p:cNvPr>
          <p:cNvSpPr txBox="1"/>
          <p:nvPr/>
        </p:nvSpPr>
        <p:spPr>
          <a:xfrm>
            <a:off x="277792" y="196770"/>
            <a:ext cx="11914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rgbClr val="9BAFC2"/>
                </a:solidFill>
                <a:latin typeface="NeuzeitGro"/>
              </a:rPr>
              <a:t>Hoofdstuk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47A88B6-1400-0D51-42CC-B931A18C8928}"/>
              </a:ext>
            </a:extLst>
          </p:cNvPr>
          <p:cNvSpPr/>
          <p:nvPr/>
        </p:nvSpPr>
        <p:spPr>
          <a:xfrm>
            <a:off x="2296065" y="2174062"/>
            <a:ext cx="1531394" cy="655608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 TLSMM organisatie</a:t>
            </a:r>
            <a:endParaRPr lang="nl-NL" sz="140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2F5B63D-A27C-AB2E-E550-9065220D4F3E}"/>
              </a:ext>
            </a:extLst>
          </p:cNvPr>
          <p:cNvSpPr/>
          <p:nvPr/>
        </p:nvSpPr>
        <p:spPr>
          <a:xfrm>
            <a:off x="584132" y="3579551"/>
            <a:ext cx="1531394" cy="655608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 sales organisatie</a:t>
            </a:r>
          </a:p>
          <a:p>
            <a:pPr algn="ctr"/>
            <a:r>
              <a:rPr lang="nl-NL" sz="1400">
                <a:cs typeface="Calibri"/>
              </a:rPr>
              <a:t>T+L (x2)</a:t>
            </a:r>
            <a:endParaRPr lang="nl-NL" sz="140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0329DBF-A7DE-E79C-140C-AA0C985D0D2A}"/>
              </a:ext>
            </a:extLst>
          </p:cNvPr>
          <p:cNvSpPr/>
          <p:nvPr/>
        </p:nvSpPr>
        <p:spPr>
          <a:xfrm>
            <a:off x="3978010" y="3579552"/>
            <a:ext cx="1531394" cy="655608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 Service organisatie</a:t>
            </a:r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AB575A88-14BA-1552-B7FD-9121A9CFE335}"/>
              </a:ext>
            </a:extLst>
          </p:cNvPr>
          <p:cNvSpPr/>
          <p:nvPr/>
        </p:nvSpPr>
        <p:spPr>
          <a:xfrm>
            <a:off x="2328721" y="3579551"/>
            <a:ext cx="1531394" cy="655608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 sales organisatie</a:t>
            </a:r>
          </a:p>
          <a:p>
            <a:pPr algn="ctr"/>
            <a:r>
              <a:rPr lang="nl-NL" sz="1400">
                <a:cs typeface="Calibri"/>
              </a:rPr>
              <a:t>M, S &amp; M</a:t>
            </a:r>
            <a:endParaRPr lang="nl-NL" sz="1400"/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3010A79-F2E7-5B14-D27F-2C79FE65E788}"/>
              </a:ext>
            </a:extLst>
          </p:cNvPr>
          <p:cNvCxnSpPr/>
          <p:nvPr/>
        </p:nvCxnSpPr>
        <p:spPr>
          <a:xfrm flipV="1">
            <a:off x="1280096" y="3240964"/>
            <a:ext cx="3372108" cy="14788"/>
          </a:xfrm>
          <a:prstGeom prst="straightConnector1">
            <a:avLst/>
          </a:prstGeom>
          <a:ln>
            <a:solidFill>
              <a:srgbClr val="0037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D429AA07-2703-845D-5154-468FDA3C64BD}"/>
              </a:ext>
            </a:extLst>
          </p:cNvPr>
          <p:cNvCxnSpPr>
            <a:cxnSpLocks/>
          </p:cNvCxnSpPr>
          <p:nvPr/>
        </p:nvCxnSpPr>
        <p:spPr>
          <a:xfrm flipV="1">
            <a:off x="3115674" y="2573855"/>
            <a:ext cx="14377" cy="1150187"/>
          </a:xfrm>
          <a:prstGeom prst="straightConnector1">
            <a:avLst/>
          </a:prstGeom>
          <a:ln>
            <a:solidFill>
              <a:srgbClr val="0037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EE437EB8-0ADE-FFD8-7426-7E259AE4CC39}"/>
              </a:ext>
            </a:extLst>
          </p:cNvPr>
          <p:cNvCxnSpPr>
            <a:cxnSpLocks/>
          </p:cNvCxnSpPr>
          <p:nvPr/>
        </p:nvCxnSpPr>
        <p:spPr>
          <a:xfrm flipV="1">
            <a:off x="4639675" y="3237884"/>
            <a:ext cx="14377" cy="823615"/>
          </a:xfrm>
          <a:prstGeom prst="straightConnector1">
            <a:avLst/>
          </a:prstGeom>
          <a:ln>
            <a:solidFill>
              <a:srgbClr val="0037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199BC69A-D11A-98E1-3D19-3B87DE83363A}"/>
              </a:ext>
            </a:extLst>
          </p:cNvPr>
          <p:cNvCxnSpPr>
            <a:cxnSpLocks/>
          </p:cNvCxnSpPr>
          <p:nvPr/>
        </p:nvCxnSpPr>
        <p:spPr>
          <a:xfrm flipV="1">
            <a:off x="1265103" y="3270541"/>
            <a:ext cx="14377" cy="921587"/>
          </a:xfrm>
          <a:prstGeom prst="straightConnector1">
            <a:avLst/>
          </a:prstGeom>
          <a:ln>
            <a:solidFill>
              <a:srgbClr val="0037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51ACDE7B-254B-A19C-FEF2-C03342CF4A12}"/>
              </a:ext>
            </a:extLst>
          </p:cNvPr>
          <p:cNvSpPr txBox="1"/>
          <p:nvPr/>
        </p:nvSpPr>
        <p:spPr>
          <a:xfrm>
            <a:off x="240903" y="516448"/>
            <a:ext cx="5821932" cy="1031051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br>
              <a:rPr lang="nl-NL" sz="1300">
                <a:latin typeface="NeuzeitGro"/>
              </a:rPr>
            </a:br>
            <a:r>
              <a:rPr lang="nl-NL" sz="2400">
                <a:latin typeface="NeuzeitGro"/>
              </a:rPr>
              <a:t>Cluster 1: Toyota, Lexus, Suzuki, Mazda en Mitsubishi</a:t>
            </a:r>
            <a:endParaRPr lang="nl-NL" sz="2400">
              <a:latin typeface="NeuzeitGro" pitchFamily="2" charset="77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75EB5B5-94CF-51AB-A246-887496A51A72}"/>
              </a:ext>
            </a:extLst>
          </p:cNvPr>
          <p:cNvSpPr/>
          <p:nvPr/>
        </p:nvSpPr>
        <p:spPr>
          <a:xfrm>
            <a:off x="587006" y="4406865"/>
            <a:ext cx="4927737" cy="655608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Vestigingen : Leiding vestiging,  leiding service activiteiten en leiding sales activiteiten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673B73-C3E4-CE80-B33E-8694182AE516}"/>
              </a:ext>
            </a:extLst>
          </p:cNvPr>
          <p:cNvSpPr txBox="1"/>
          <p:nvPr/>
        </p:nvSpPr>
        <p:spPr>
          <a:xfrm>
            <a:off x="239753" y="5541095"/>
            <a:ext cx="5766217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,Sans-Serif"/>
              <a:buChar char="§"/>
            </a:pPr>
            <a:endParaRPr lang="nl-NL">
              <a:ea typeface="+mn-lt"/>
              <a:cs typeface="+mn-lt"/>
            </a:endParaRPr>
          </a:p>
          <a:p>
            <a:pPr algn="ctr"/>
            <a:r>
              <a:rPr lang="nl-NL" sz="1600">
                <a:ea typeface="+mn-lt"/>
                <a:cs typeface="+mn-lt"/>
              </a:rPr>
              <a:t>Aantal functies beweegt mee met aantal vestigingen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17C08D-3C6D-4E30-8ACA-F7594A969987}"/>
              </a:ext>
            </a:extLst>
          </p:cNvPr>
          <p:cNvSpPr/>
          <p:nvPr/>
        </p:nvSpPr>
        <p:spPr>
          <a:xfrm>
            <a:off x="362139" y="1855960"/>
            <a:ext cx="5477346" cy="24618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287386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Rechte verbindingslijn met pijl 17">
            <a:extLst>
              <a:ext uri="{FF2B5EF4-FFF2-40B4-BE49-F238E27FC236}">
                <a16:creationId xmlns:a16="http://schemas.microsoft.com/office/drawing/2014/main" id="{7C107C4A-5E1E-0E2D-20C6-5051642C4253}"/>
              </a:ext>
            </a:extLst>
          </p:cNvPr>
          <p:cNvCxnSpPr>
            <a:cxnSpLocks/>
          </p:cNvCxnSpPr>
          <p:nvPr/>
        </p:nvCxnSpPr>
        <p:spPr>
          <a:xfrm flipV="1">
            <a:off x="3042736" y="1653105"/>
            <a:ext cx="0" cy="935305"/>
          </a:xfrm>
          <a:prstGeom prst="straightConnector1">
            <a:avLst/>
          </a:prstGeom>
          <a:ln>
            <a:solidFill>
              <a:srgbClr val="0037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hoek 5">
            <a:extLst>
              <a:ext uri="{FF2B5EF4-FFF2-40B4-BE49-F238E27FC236}">
                <a16:creationId xmlns:a16="http://schemas.microsoft.com/office/drawing/2014/main" id="{FB402D73-A1B1-6244-9923-BD59584C8D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D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CDBA6A6-F4E0-734F-9C6B-64B7F71BC426}"/>
              </a:ext>
            </a:extLst>
          </p:cNvPr>
          <p:cNvSpPr txBox="1"/>
          <p:nvPr/>
        </p:nvSpPr>
        <p:spPr>
          <a:xfrm>
            <a:off x="277792" y="196770"/>
            <a:ext cx="11914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rgbClr val="9BAFC2"/>
                </a:solidFill>
                <a:latin typeface="NeuzeitGro"/>
              </a:rPr>
              <a:t>Hoofdstuk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47A88B6-1400-0D51-42CC-B931A18C8928}"/>
              </a:ext>
            </a:extLst>
          </p:cNvPr>
          <p:cNvSpPr/>
          <p:nvPr/>
        </p:nvSpPr>
        <p:spPr>
          <a:xfrm>
            <a:off x="2253732" y="1636816"/>
            <a:ext cx="1531394" cy="642522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l-NL" sz="1400">
              <a:cs typeface="Calibri"/>
            </a:endParaRPr>
          </a:p>
          <a:p>
            <a:pPr algn="ctr"/>
            <a:endParaRPr lang="nl-NL" sz="1400">
              <a:cs typeface="Calibri"/>
            </a:endParaRPr>
          </a:p>
          <a:p>
            <a:pPr algn="ctr"/>
            <a:r>
              <a:rPr lang="nl-NL" sz="1400">
                <a:cs typeface="Calibri"/>
              </a:rPr>
              <a:t>Leiding MB &amp; KIA organisatie</a:t>
            </a:r>
            <a:endParaRPr lang="nl-NL">
              <a:cs typeface="Calibri"/>
            </a:endParaRPr>
          </a:p>
          <a:p>
            <a:pPr algn="ctr"/>
            <a:endParaRPr lang="nl-NL" sz="1400">
              <a:cs typeface="Calibri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0329DBF-A7DE-E79C-140C-AA0C985D0D2A}"/>
              </a:ext>
            </a:extLst>
          </p:cNvPr>
          <p:cNvSpPr/>
          <p:nvPr/>
        </p:nvSpPr>
        <p:spPr>
          <a:xfrm>
            <a:off x="3867662" y="2962660"/>
            <a:ext cx="1531394" cy="655608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 service activiteiten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D429AA07-2703-845D-5154-468FDA3C64BD}"/>
              </a:ext>
            </a:extLst>
          </p:cNvPr>
          <p:cNvCxnSpPr>
            <a:cxnSpLocks/>
          </p:cNvCxnSpPr>
          <p:nvPr/>
        </p:nvCxnSpPr>
        <p:spPr>
          <a:xfrm flipH="1">
            <a:off x="1503680" y="2578650"/>
            <a:ext cx="3041043" cy="0"/>
          </a:xfrm>
          <a:prstGeom prst="straightConnector1">
            <a:avLst/>
          </a:prstGeom>
          <a:ln>
            <a:solidFill>
              <a:srgbClr val="0037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51ACDE7B-254B-A19C-FEF2-C03342CF4A12}"/>
              </a:ext>
            </a:extLst>
          </p:cNvPr>
          <p:cNvSpPr txBox="1"/>
          <p:nvPr/>
        </p:nvSpPr>
        <p:spPr>
          <a:xfrm>
            <a:off x="240903" y="516448"/>
            <a:ext cx="5821932" cy="66172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br>
              <a:rPr lang="nl-NL" sz="1300">
                <a:latin typeface="NeuzeitGro"/>
              </a:rPr>
            </a:br>
            <a:r>
              <a:rPr lang="nl-NL" sz="2400">
                <a:latin typeface="NeuzeitGro"/>
              </a:rPr>
              <a:t>Cluster 2: Mercedes Benz PW &amp; Kia</a:t>
            </a:r>
            <a:endParaRPr lang="nl-NL" sz="2400">
              <a:latin typeface="NeuzeitGro" pitchFamily="2" charset="77"/>
            </a:endParaRPr>
          </a:p>
        </p:txBody>
      </p:sp>
      <p:cxnSp>
        <p:nvCxnSpPr>
          <p:cNvPr id="13" name="Rechte verbindingslijn met pijl 17">
            <a:extLst>
              <a:ext uri="{FF2B5EF4-FFF2-40B4-BE49-F238E27FC236}">
                <a16:creationId xmlns:a16="http://schemas.microsoft.com/office/drawing/2014/main" id="{9A88F0B4-2487-448B-B5BE-10A707F35858}"/>
              </a:ext>
            </a:extLst>
          </p:cNvPr>
          <p:cNvCxnSpPr>
            <a:cxnSpLocks/>
          </p:cNvCxnSpPr>
          <p:nvPr/>
        </p:nvCxnSpPr>
        <p:spPr>
          <a:xfrm flipV="1">
            <a:off x="4524403" y="2573855"/>
            <a:ext cx="0" cy="459056"/>
          </a:xfrm>
          <a:prstGeom prst="straightConnector1">
            <a:avLst/>
          </a:prstGeom>
          <a:ln>
            <a:solidFill>
              <a:srgbClr val="0037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hoek 4">
            <a:extLst>
              <a:ext uri="{FF2B5EF4-FFF2-40B4-BE49-F238E27FC236}">
                <a16:creationId xmlns:a16="http://schemas.microsoft.com/office/drawing/2014/main" id="{C73BA606-2934-49F3-8B2D-06065F560BA7}"/>
              </a:ext>
            </a:extLst>
          </p:cNvPr>
          <p:cNvSpPr/>
          <p:nvPr/>
        </p:nvSpPr>
        <p:spPr>
          <a:xfrm>
            <a:off x="635805" y="2967796"/>
            <a:ext cx="1531394" cy="655608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 sales activiteiten KIA</a:t>
            </a:r>
          </a:p>
        </p:txBody>
      </p:sp>
      <p:cxnSp>
        <p:nvCxnSpPr>
          <p:cNvPr id="19" name="Rechte verbindingslijn met pijl 17">
            <a:extLst>
              <a:ext uri="{FF2B5EF4-FFF2-40B4-BE49-F238E27FC236}">
                <a16:creationId xmlns:a16="http://schemas.microsoft.com/office/drawing/2014/main" id="{00DB70B7-FB36-4DCC-945B-6DA3179A6C49}"/>
              </a:ext>
            </a:extLst>
          </p:cNvPr>
          <p:cNvCxnSpPr>
            <a:cxnSpLocks/>
          </p:cNvCxnSpPr>
          <p:nvPr/>
        </p:nvCxnSpPr>
        <p:spPr>
          <a:xfrm flipV="1">
            <a:off x="1503680" y="2573855"/>
            <a:ext cx="0" cy="459056"/>
          </a:xfrm>
          <a:prstGeom prst="straightConnector1">
            <a:avLst/>
          </a:prstGeom>
          <a:ln>
            <a:solidFill>
              <a:srgbClr val="0037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3508A11-7501-478C-B8DF-D4EADE1C4490}"/>
              </a:ext>
            </a:extLst>
          </p:cNvPr>
          <p:cNvSpPr/>
          <p:nvPr/>
        </p:nvSpPr>
        <p:spPr>
          <a:xfrm>
            <a:off x="362139" y="1633710"/>
            <a:ext cx="5477346" cy="2105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DD54605-3E29-DEA2-AE00-C1C841185D0C}"/>
              </a:ext>
            </a:extLst>
          </p:cNvPr>
          <p:cNvSpPr/>
          <p:nvPr/>
        </p:nvSpPr>
        <p:spPr>
          <a:xfrm>
            <a:off x="555256" y="3994115"/>
            <a:ext cx="4927737" cy="655608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Vestigingen : Leiding vestiging,  leiding service activiteiten en leiding sales activiteiten</a:t>
            </a:r>
          </a:p>
        </p:txBody>
      </p:sp>
      <p:sp>
        <p:nvSpPr>
          <p:cNvPr id="20" name="Rechthoek 4">
            <a:extLst>
              <a:ext uri="{FF2B5EF4-FFF2-40B4-BE49-F238E27FC236}">
                <a16:creationId xmlns:a16="http://schemas.microsoft.com/office/drawing/2014/main" id="{FEF6D3E7-64D3-4C79-ACC4-E71F4BE2989C}"/>
              </a:ext>
            </a:extLst>
          </p:cNvPr>
          <p:cNvSpPr/>
          <p:nvPr/>
        </p:nvSpPr>
        <p:spPr>
          <a:xfrm>
            <a:off x="2255054" y="2967795"/>
            <a:ext cx="1531394" cy="655608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 sales activiteiten  MB</a:t>
            </a:r>
          </a:p>
        </p:txBody>
      </p:sp>
    </p:spTree>
    <p:extLst>
      <p:ext uri="{BB962C8B-B14F-4D97-AF65-F5344CB8AC3E}">
        <p14:creationId xmlns:p14="http://schemas.microsoft.com/office/powerpoint/2010/main" val="23385536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FB402D73-A1B1-6244-9923-BD59584C8D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D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CDBA6A6-F4E0-734F-9C6B-64B7F71BC426}"/>
              </a:ext>
            </a:extLst>
          </p:cNvPr>
          <p:cNvSpPr txBox="1"/>
          <p:nvPr/>
        </p:nvSpPr>
        <p:spPr>
          <a:xfrm>
            <a:off x="277792" y="196770"/>
            <a:ext cx="11914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rgbClr val="9BAFC2"/>
                </a:solidFill>
                <a:latin typeface="NeuzeitGro"/>
              </a:rPr>
              <a:t>Hoofdstuk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47A88B6-1400-0D51-42CC-B931A18C8928}"/>
              </a:ext>
            </a:extLst>
          </p:cNvPr>
          <p:cNvSpPr/>
          <p:nvPr/>
        </p:nvSpPr>
        <p:spPr>
          <a:xfrm>
            <a:off x="291950" y="2687789"/>
            <a:ext cx="1474706" cy="951934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 LBW activiteiten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0329DBF-A7DE-E79C-140C-AA0C985D0D2A}"/>
              </a:ext>
            </a:extLst>
          </p:cNvPr>
          <p:cNvSpPr/>
          <p:nvPr/>
        </p:nvSpPr>
        <p:spPr>
          <a:xfrm>
            <a:off x="2320122" y="2687789"/>
            <a:ext cx="1371255" cy="963165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</a:t>
            </a:r>
          </a:p>
          <a:p>
            <a:pPr algn="ctr"/>
            <a:r>
              <a:rPr lang="nl-NL" sz="1400" err="1">
                <a:cs typeface="Calibri"/>
              </a:rPr>
              <a:t>Vans</a:t>
            </a:r>
            <a:r>
              <a:rPr lang="nl-NL" sz="1400">
                <a:cs typeface="Calibri"/>
              </a:rPr>
              <a:t>  nieuw &amp; sales trucks activiteiten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1ACDE7B-254B-A19C-FEF2-C03342CF4A12}"/>
              </a:ext>
            </a:extLst>
          </p:cNvPr>
          <p:cNvSpPr txBox="1"/>
          <p:nvPr/>
        </p:nvSpPr>
        <p:spPr>
          <a:xfrm>
            <a:off x="145811" y="348222"/>
            <a:ext cx="5821932" cy="66172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br>
              <a:rPr lang="nl-NL" sz="1300">
                <a:latin typeface="NeuzeitGro"/>
              </a:rPr>
            </a:br>
            <a:r>
              <a:rPr lang="nl-NL" sz="2400">
                <a:latin typeface="NeuzeitGro"/>
              </a:rPr>
              <a:t>Cluster 3: Louwman Bedrijfswagens &amp; Trucks</a:t>
            </a:r>
            <a:endParaRPr lang="nl-NL" sz="2400">
              <a:latin typeface="NeuzeitGro" pitchFamily="2" charset="77"/>
            </a:endParaRPr>
          </a:p>
        </p:txBody>
      </p:sp>
      <p:sp>
        <p:nvSpPr>
          <p:cNvPr id="12" name="Rechthoek 4">
            <a:extLst>
              <a:ext uri="{FF2B5EF4-FFF2-40B4-BE49-F238E27FC236}">
                <a16:creationId xmlns:a16="http://schemas.microsoft.com/office/drawing/2014/main" id="{7542AA99-74FB-41E5-9AAE-1128D6EAD0B4}"/>
              </a:ext>
            </a:extLst>
          </p:cNvPr>
          <p:cNvSpPr/>
          <p:nvPr/>
        </p:nvSpPr>
        <p:spPr>
          <a:xfrm>
            <a:off x="4172505" y="2687789"/>
            <a:ext cx="1554690" cy="951934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  service &amp; </a:t>
            </a:r>
            <a:r>
              <a:rPr lang="nl-NL" sz="1400" err="1">
                <a:cs typeface="Calibri"/>
              </a:rPr>
              <a:t>carbouw</a:t>
            </a:r>
            <a:endParaRPr lang="nl-NL" sz="1400">
              <a:cs typeface="Calibri"/>
            </a:endParaRPr>
          </a:p>
        </p:txBody>
      </p:sp>
      <p:sp>
        <p:nvSpPr>
          <p:cNvPr id="14" name="Rechthoek 1">
            <a:extLst>
              <a:ext uri="{FF2B5EF4-FFF2-40B4-BE49-F238E27FC236}">
                <a16:creationId xmlns:a16="http://schemas.microsoft.com/office/drawing/2014/main" id="{0FC80197-0E1B-4F28-BD21-7ADF58C3588C}"/>
              </a:ext>
            </a:extLst>
          </p:cNvPr>
          <p:cNvSpPr/>
          <p:nvPr/>
        </p:nvSpPr>
        <p:spPr>
          <a:xfrm>
            <a:off x="2241259" y="1351564"/>
            <a:ext cx="1531394" cy="6556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Leiding LB &amp; T</a:t>
            </a:r>
          </a:p>
          <a:p>
            <a:pPr algn="ctr"/>
            <a:r>
              <a:rPr lang="nl-NL" sz="1400">
                <a:cs typeface="Calibri"/>
              </a:rPr>
              <a:t>(eventueel nader in te vullen)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A3ABBD-0C4E-485A-8C45-2F5F31512BC2}"/>
              </a:ext>
            </a:extLst>
          </p:cNvPr>
          <p:cNvSpPr/>
          <p:nvPr/>
        </p:nvSpPr>
        <p:spPr>
          <a:xfrm>
            <a:off x="172016" y="2348794"/>
            <a:ext cx="5667469" cy="1496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3D292C3-D100-75BC-2AAC-9C8E3996CBDE}"/>
              </a:ext>
            </a:extLst>
          </p:cNvPr>
          <p:cNvSpPr/>
          <p:nvPr/>
        </p:nvSpPr>
        <p:spPr>
          <a:xfrm>
            <a:off x="280090" y="3994115"/>
            <a:ext cx="5414569" cy="655608"/>
          </a:xfrm>
          <a:prstGeom prst="rect">
            <a:avLst/>
          </a:prstGeom>
          <a:solidFill>
            <a:srgbClr val="00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>
                <a:cs typeface="Calibri"/>
              </a:rPr>
              <a:t>Vestigingen : Leiding vestiging,  leiding service activiteiten en leiding sales activiteiten</a:t>
            </a:r>
          </a:p>
        </p:txBody>
      </p:sp>
    </p:spTree>
    <p:extLst>
      <p:ext uri="{BB962C8B-B14F-4D97-AF65-F5344CB8AC3E}">
        <p14:creationId xmlns:p14="http://schemas.microsoft.com/office/powerpoint/2010/main" val="8118612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E91B61B9-CEF9-B34E-A625-4961A7605E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>
          <a:xfrm>
            <a:off x="767408" y="-45173"/>
            <a:ext cx="11424592" cy="45719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DBBA4BC-FB00-2846-8F01-84543302E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Titel Slide.</a:t>
            </a:r>
          </a:p>
        </p:txBody>
      </p:sp>
      <p:pic>
        <p:nvPicPr>
          <p:cNvPr id="4" name="Tijdelijke aanduiding voor afbeelding 8">
            <a:extLst>
              <a:ext uri="{FF2B5EF4-FFF2-40B4-BE49-F238E27FC236}">
                <a16:creationId xmlns:a16="http://schemas.microsoft.com/office/drawing/2014/main" id="{565312EE-23B2-C109-1289-CE53EF501F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10"/>
            <a:ext cx="3696802" cy="2544407"/>
          </a:xfrm>
          <a:prstGeom prst="rect">
            <a:avLst/>
          </a:prstGeom>
        </p:spPr>
      </p:pic>
      <p:pic>
        <p:nvPicPr>
          <p:cNvPr id="5" name="Tijdelijke aanduiding voor afbeelding 5">
            <a:extLst>
              <a:ext uri="{FF2B5EF4-FFF2-40B4-BE49-F238E27FC236}">
                <a16:creationId xmlns:a16="http://schemas.microsoft.com/office/drawing/2014/main" id="{39E5A170-7D30-E40D-3734-57A267B0C5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689" y="10"/>
            <a:ext cx="3696821" cy="255614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25F5603-4CC8-3A37-A9F0-6D8250B9F4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2697480"/>
            <a:ext cx="4573014" cy="4160520"/>
          </a:xfrm>
          <a:prstGeom prst="rect">
            <a:avLst/>
          </a:prstGeom>
        </p:spPr>
      </p:pic>
      <p:pic>
        <p:nvPicPr>
          <p:cNvPr id="8" name="Afbeelding 2" descr="Afbeelding met persoon, binnen, vloer&#10;&#10;Automatisch gegenereerde beschrijving">
            <a:extLst>
              <a:ext uri="{FF2B5EF4-FFF2-40B4-BE49-F238E27FC236}">
                <a16:creationId xmlns:a16="http://schemas.microsoft.com/office/drawing/2014/main" id="{BF28AB86-7446-CBA6-E221-851DA2979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4718537" y="2697480"/>
            <a:ext cx="2835973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F8DE97E-3D09-8BF2-9E07-1110FE23CCE2}"/>
              </a:ext>
            </a:extLst>
          </p:cNvPr>
          <p:cNvSpPr txBox="1"/>
          <p:nvPr/>
        </p:nvSpPr>
        <p:spPr>
          <a:xfrm>
            <a:off x="7791562" y="2890391"/>
            <a:ext cx="4400438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2000" dirty="0">
                <a:latin typeface="NeuzeitGro" panose="00000500000000000000"/>
                <a:ea typeface="+mj-ea"/>
                <a:cs typeface="+mj-cs"/>
              </a:rPr>
              <a:t>Samen gaan wij het doen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2000" dirty="0">
              <a:latin typeface="NeuzeitGro" panose="0000050000000000000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2000" dirty="0">
                <a:latin typeface="NeuzeitGro" panose="00000500000000000000"/>
                <a:ea typeface="+mj-ea"/>
                <a:cs typeface="+mj-cs"/>
              </a:rPr>
              <a:t>Samen zijn wij verantwoordelijk!</a:t>
            </a:r>
          </a:p>
        </p:txBody>
      </p:sp>
    </p:spTree>
    <p:extLst>
      <p:ext uri="{BB962C8B-B14F-4D97-AF65-F5344CB8AC3E}">
        <p14:creationId xmlns:p14="http://schemas.microsoft.com/office/powerpoint/2010/main" val="1379840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605C295-48C6-B32A-079C-6D715E336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300719"/>
            <a:ext cx="8640960" cy="63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1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39E01A9-DB84-15FB-BD99-65D1AFAB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946" y="354063"/>
            <a:ext cx="8154107" cy="61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9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6FCF67B-7970-43AC-E489-269C80246E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0"/>
          <a:stretch/>
        </p:blipFill>
        <p:spPr>
          <a:xfrm>
            <a:off x="2049429" y="1412776"/>
            <a:ext cx="8151027" cy="16232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DFD83C8-9BEB-8E25-93AF-F8EAEFEC8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29" y="3687408"/>
            <a:ext cx="8276037" cy="1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258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ntoorthema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Aangepast 1">
      <a:majorFont>
        <a:latin typeface="NeuzeitGro"/>
        <a:ea typeface=""/>
        <a:cs typeface=""/>
      </a:majorFont>
      <a:minorFont>
        <a:latin typeface="NeuzeitG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1" id="{2F7A602F-B9B3-C24D-BF73-FB782D54B9C3}" vid="{1848263B-7EEE-864D-A34B-26855AA6521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3916</TotalTime>
  <Words>1619</Words>
  <Application>Microsoft Office PowerPoint</Application>
  <PresentationFormat>Breedbeeld</PresentationFormat>
  <Paragraphs>449</Paragraphs>
  <Slides>68</Slides>
  <Notes>18</Notes>
  <HiddenSlides>0</HiddenSlides>
  <MMClips>3</MMClips>
  <ScaleCrop>false</ScaleCrop>
  <HeadingPairs>
    <vt:vector size="8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68</vt:i4>
      </vt:variant>
    </vt:vector>
  </HeadingPairs>
  <TitlesOfParts>
    <vt:vector size="84" baseType="lpstr">
      <vt:lpstr>Calibri</vt:lpstr>
      <vt:lpstr>Arial</vt:lpstr>
      <vt:lpstr>Signika</vt:lpstr>
      <vt:lpstr>Wingdings,Sans-Serif</vt:lpstr>
      <vt:lpstr>Helvetica Neue Thin</vt:lpstr>
      <vt:lpstr>Bahnschrift Light</vt:lpstr>
      <vt:lpstr>Wingdings</vt:lpstr>
      <vt:lpstr>Bahnschrift</vt:lpstr>
      <vt:lpstr>Franklin Gothic Book</vt:lpstr>
      <vt:lpstr>Averta Std Light</vt:lpstr>
      <vt:lpstr>GillSans</vt:lpstr>
      <vt:lpstr>NeuzeitGroLig</vt:lpstr>
      <vt:lpstr>NeuzeitGro</vt:lpstr>
      <vt:lpstr>SuzukiPRORegular</vt:lpstr>
      <vt:lpstr>Kantoorthema</vt:lpstr>
      <vt:lpstr>think-cell Slide</vt:lpstr>
      <vt:lpstr>Welkom MT’s Louwman Dealer Group.</vt:lpstr>
      <vt:lpstr>PowerPoint-presentatie</vt:lpstr>
      <vt:lpstr>Even voorstellen.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doen we…</vt:lpstr>
      <vt:lpstr>We bereiden ons voor op de volgende 100 jaar! </vt:lpstr>
      <vt:lpstr>Wat doen we… nog meer…</vt:lpstr>
      <vt:lpstr>PowerPoint-presentatie</vt:lpstr>
      <vt:lpstr>PowerPoint-presentatie</vt:lpstr>
      <vt:lpstr>PowerPoint-presentatie</vt:lpstr>
      <vt:lpstr>58 locaties (inclusief schade) 1.600 medewerkers  </vt:lpstr>
      <vt:lpstr>Omzet.</vt:lpstr>
      <vt:lpstr>Marge op occasions.</vt:lpstr>
      <vt:lpstr>Marge op Nieuw.</vt:lpstr>
      <vt:lpstr>Marge gecombineerd.</vt:lpstr>
      <vt:lpstr>Uren per werkbare dag.</vt:lpstr>
      <vt:lpstr>Stellantis – opgezegd per 31 mei jl./opzegtermijn 2 jaar.</vt:lpstr>
      <vt:lpstr>PowerPoint-presentatie</vt:lpstr>
      <vt:lpstr>PowerPoint-presentatie</vt:lpstr>
      <vt:lpstr>Een nieuwe realiteit.</vt:lpstr>
      <vt:lpstr>   Hoe gaan we nu verder?</vt:lpstr>
      <vt:lpstr>PowerPoint-presentatie</vt:lpstr>
      <vt:lpstr>PowerPoint-presentatie</vt:lpstr>
      <vt:lpstr>De weg naar het agentencontract:</vt:lpstr>
      <vt:lpstr>Werk aan de winkel:</vt:lpstr>
      <vt:lpstr>PowerPoint-presentatie</vt:lpstr>
      <vt:lpstr>PowerPoint-presentatie</vt:lpstr>
      <vt:lpstr>De wereld verandert.</vt:lpstr>
      <vt:lpstr>Maar waarheen?</vt:lpstr>
      <vt:lpstr>PowerPoint-presentatie</vt:lpstr>
      <vt:lpstr>PowerPoint-presentatie</vt:lpstr>
      <vt:lpstr>Maar wat zien we ook…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Omarm digitalisatie en omarm daarmee onze klant.</vt:lpstr>
      <vt:lpstr>Marketing.Louwman.nl</vt:lpstr>
      <vt:lpstr>Veranderen… </vt:lpstr>
      <vt:lpstr>Wij geven leiding aan de verandering.</vt:lpstr>
      <vt:lpstr>PowerPoint-presentatie</vt:lpstr>
      <vt:lpstr>PowerPoint-presentatie</vt:lpstr>
      <vt:lpstr>De essentie.</vt:lpstr>
      <vt:lpstr>Hoe…</vt:lpstr>
      <vt:lpstr>PowerPoint-presentatie</vt:lpstr>
      <vt:lpstr>Onze filosofie.</vt:lpstr>
      <vt:lpstr>Betrokken medewerkers.</vt:lpstr>
      <vt:lpstr>Klantgericht.</vt:lpstr>
      <vt:lpstr>Steeds slimmer.</vt:lpstr>
      <vt:lpstr>Duurzame business modellen</vt:lpstr>
      <vt:lpstr>PowerPoint-presentatie</vt:lpstr>
      <vt:lpstr>PowerPoint-presentatie</vt:lpstr>
      <vt:lpstr>Organisatie.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Titel Slide.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Slide.</dc:title>
  <dc:creator>Desmond Hof</dc:creator>
  <cp:lastModifiedBy>Martijn Bovée</cp:lastModifiedBy>
  <cp:revision>28</cp:revision>
  <dcterms:created xsi:type="dcterms:W3CDTF">2022-06-03T12:24:14Z</dcterms:created>
  <dcterms:modified xsi:type="dcterms:W3CDTF">2022-07-04T19:34:23Z</dcterms:modified>
</cp:coreProperties>
</file>